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300" r:id="rId37"/>
    <p:sldId id="291" r:id="rId38"/>
    <p:sldId id="301" r:id="rId39"/>
    <p:sldId id="292" r:id="rId40"/>
    <p:sldId id="302" r:id="rId41"/>
    <p:sldId id="293" r:id="rId42"/>
    <p:sldId id="303" r:id="rId43"/>
    <p:sldId id="294" r:id="rId44"/>
    <p:sldId id="295" r:id="rId45"/>
    <p:sldId id="296" r:id="rId46"/>
    <p:sldId id="297" r:id="rId47"/>
    <p:sldId id="298" r:id="rId48"/>
    <p:sldId id="299" r:id="rId49"/>
    <p:sldId id="304" r:id="rId50"/>
    <p:sldId id="305" r:id="rId51"/>
    <p:sldId id="307" r:id="rId52"/>
    <p:sldId id="306"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2" r:id="rId76"/>
    <p:sldId id="330" r:id="rId77"/>
    <p:sldId id="331" r:id="rId7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DC8527-2419-441F-8180-F5883CBA00DC}" type="datetimeFigureOut">
              <a:rPr lang="en-US" smtClean="0"/>
              <a:t>2/25/2016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2026937-E6B5-4B38-970F-3FC478BE8940}" type="slidenum">
              <a:rPr lang="en-US" smtClean="0"/>
              <a:t>‹#›</a:t>
            </a:fld>
            <a:endParaRPr lang="en-US"/>
          </a:p>
        </p:txBody>
      </p:sp>
    </p:spTree>
    <p:extLst>
      <p:ext uri="{BB962C8B-B14F-4D97-AF65-F5344CB8AC3E}">
        <p14:creationId xmlns:p14="http://schemas.microsoft.com/office/powerpoint/2010/main" val="11944177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2026937-E6B5-4B38-970F-3FC478BE8940}" type="slidenum">
              <a:rPr lang="en-US" smtClean="0"/>
              <a:t>1</a:t>
            </a:fld>
            <a:endParaRPr lang="en-US"/>
          </a:p>
        </p:txBody>
      </p:sp>
    </p:spTree>
    <p:extLst>
      <p:ext uri="{BB962C8B-B14F-4D97-AF65-F5344CB8AC3E}">
        <p14:creationId xmlns:p14="http://schemas.microsoft.com/office/powerpoint/2010/main" val="625858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6EAB9AF-9072-47DD-89CB-22DAA7391056}" type="datetime1">
              <a:rPr lang="en-US" smtClean="0"/>
              <a:t>2/25/2016</a:t>
            </a:fld>
            <a:endParaRPr lang="en-US"/>
          </a:p>
        </p:txBody>
      </p:sp>
      <p:sp>
        <p:nvSpPr>
          <p:cNvPr id="5" name="Footer Placeholder 4"/>
          <p:cNvSpPr>
            <a:spLocks noGrp="1"/>
          </p:cNvSpPr>
          <p:nvPr>
            <p:ph type="ftr" sz="quarter" idx="11"/>
          </p:nvPr>
        </p:nvSpPr>
        <p:spPr/>
        <p:txBody>
          <a:bodyPr/>
          <a:lstStyle/>
          <a:p>
            <a:r>
              <a:rPr lang="en-US" smtClean="0"/>
              <a:t>MBS 1st/Global/2016</a:t>
            </a:r>
            <a:endParaRPr lang="en-US"/>
          </a:p>
        </p:txBody>
      </p:sp>
      <p:sp>
        <p:nvSpPr>
          <p:cNvPr id="6" name="Slide Number Placeholder 5"/>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30001423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CC1D3ED-2ED4-4A59-A6D6-8D515533035D}" type="datetime1">
              <a:rPr lang="en-US" smtClean="0"/>
              <a:t>2/25/2016</a:t>
            </a:fld>
            <a:endParaRPr lang="en-US"/>
          </a:p>
        </p:txBody>
      </p:sp>
      <p:sp>
        <p:nvSpPr>
          <p:cNvPr id="5" name="Footer Placeholder 4"/>
          <p:cNvSpPr>
            <a:spLocks noGrp="1"/>
          </p:cNvSpPr>
          <p:nvPr>
            <p:ph type="ftr" sz="quarter" idx="11"/>
          </p:nvPr>
        </p:nvSpPr>
        <p:spPr/>
        <p:txBody>
          <a:bodyPr/>
          <a:lstStyle/>
          <a:p>
            <a:r>
              <a:rPr lang="en-US" smtClean="0"/>
              <a:t>MBS 1st/Global/2016</a:t>
            </a:r>
            <a:endParaRPr lang="en-US"/>
          </a:p>
        </p:txBody>
      </p:sp>
      <p:sp>
        <p:nvSpPr>
          <p:cNvPr id="6" name="Slide Number Placeholder 5"/>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2296290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4CCB360-4206-49EA-9E31-AB34732830C7}" type="datetime1">
              <a:rPr lang="en-US" smtClean="0"/>
              <a:t>2/25/2016</a:t>
            </a:fld>
            <a:endParaRPr lang="en-US"/>
          </a:p>
        </p:txBody>
      </p:sp>
      <p:sp>
        <p:nvSpPr>
          <p:cNvPr id="5" name="Footer Placeholder 4"/>
          <p:cNvSpPr>
            <a:spLocks noGrp="1"/>
          </p:cNvSpPr>
          <p:nvPr>
            <p:ph type="ftr" sz="quarter" idx="11"/>
          </p:nvPr>
        </p:nvSpPr>
        <p:spPr/>
        <p:txBody>
          <a:bodyPr/>
          <a:lstStyle/>
          <a:p>
            <a:r>
              <a:rPr lang="en-US" smtClean="0"/>
              <a:t>MBS 1st/Global/2016</a:t>
            </a:r>
            <a:endParaRPr lang="en-US"/>
          </a:p>
        </p:txBody>
      </p:sp>
      <p:sp>
        <p:nvSpPr>
          <p:cNvPr id="6" name="Slide Number Placeholder 5"/>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1569757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A5CACB-817B-4268-B2FD-656A4FFC03FE}" type="datetime1">
              <a:rPr lang="en-US" smtClean="0"/>
              <a:t>2/25/2016</a:t>
            </a:fld>
            <a:endParaRPr lang="en-US"/>
          </a:p>
        </p:txBody>
      </p:sp>
      <p:sp>
        <p:nvSpPr>
          <p:cNvPr id="5" name="Footer Placeholder 4"/>
          <p:cNvSpPr>
            <a:spLocks noGrp="1"/>
          </p:cNvSpPr>
          <p:nvPr>
            <p:ph type="ftr" sz="quarter" idx="11"/>
          </p:nvPr>
        </p:nvSpPr>
        <p:spPr/>
        <p:txBody>
          <a:bodyPr/>
          <a:lstStyle/>
          <a:p>
            <a:r>
              <a:rPr lang="en-US" smtClean="0"/>
              <a:t>MBS 1st/Global/2016</a:t>
            </a:r>
            <a:endParaRPr lang="en-US"/>
          </a:p>
        </p:txBody>
      </p:sp>
      <p:sp>
        <p:nvSpPr>
          <p:cNvPr id="6" name="Slide Number Placeholder 5"/>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2076716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61280C-B718-4784-8259-C611E829B1D9}" type="datetime1">
              <a:rPr lang="en-US" smtClean="0"/>
              <a:t>2/25/2016</a:t>
            </a:fld>
            <a:endParaRPr lang="en-US"/>
          </a:p>
        </p:txBody>
      </p:sp>
      <p:sp>
        <p:nvSpPr>
          <p:cNvPr id="5" name="Footer Placeholder 4"/>
          <p:cNvSpPr>
            <a:spLocks noGrp="1"/>
          </p:cNvSpPr>
          <p:nvPr>
            <p:ph type="ftr" sz="quarter" idx="11"/>
          </p:nvPr>
        </p:nvSpPr>
        <p:spPr/>
        <p:txBody>
          <a:bodyPr/>
          <a:lstStyle/>
          <a:p>
            <a:r>
              <a:rPr lang="en-US" smtClean="0"/>
              <a:t>MBS 1st/Global/2016</a:t>
            </a:r>
            <a:endParaRPr lang="en-US"/>
          </a:p>
        </p:txBody>
      </p:sp>
      <p:sp>
        <p:nvSpPr>
          <p:cNvPr id="6" name="Slide Number Placeholder 5"/>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29988077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351102B-1FF6-4129-B747-3236CBD3AB02}" type="datetime1">
              <a:rPr lang="en-US" smtClean="0"/>
              <a:t>2/25/2016</a:t>
            </a:fld>
            <a:endParaRPr lang="en-US"/>
          </a:p>
        </p:txBody>
      </p:sp>
      <p:sp>
        <p:nvSpPr>
          <p:cNvPr id="6" name="Footer Placeholder 5"/>
          <p:cNvSpPr>
            <a:spLocks noGrp="1"/>
          </p:cNvSpPr>
          <p:nvPr>
            <p:ph type="ftr" sz="quarter" idx="11"/>
          </p:nvPr>
        </p:nvSpPr>
        <p:spPr/>
        <p:txBody>
          <a:bodyPr/>
          <a:lstStyle/>
          <a:p>
            <a:r>
              <a:rPr lang="en-US" smtClean="0"/>
              <a:t>MBS 1st/Global/2016</a:t>
            </a:r>
            <a:endParaRPr lang="en-US"/>
          </a:p>
        </p:txBody>
      </p:sp>
      <p:sp>
        <p:nvSpPr>
          <p:cNvPr id="7" name="Slide Number Placeholder 6"/>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34785079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C8BF43D-A5EE-45E8-A44D-4729881E8CBB}" type="datetime1">
              <a:rPr lang="en-US" smtClean="0"/>
              <a:t>2/25/2016</a:t>
            </a:fld>
            <a:endParaRPr lang="en-US"/>
          </a:p>
        </p:txBody>
      </p:sp>
      <p:sp>
        <p:nvSpPr>
          <p:cNvPr id="8" name="Footer Placeholder 7"/>
          <p:cNvSpPr>
            <a:spLocks noGrp="1"/>
          </p:cNvSpPr>
          <p:nvPr>
            <p:ph type="ftr" sz="quarter" idx="11"/>
          </p:nvPr>
        </p:nvSpPr>
        <p:spPr/>
        <p:txBody>
          <a:bodyPr/>
          <a:lstStyle/>
          <a:p>
            <a:r>
              <a:rPr lang="en-US" smtClean="0"/>
              <a:t>MBS 1st/Global/2016</a:t>
            </a:r>
            <a:endParaRPr lang="en-US"/>
          </a:p>
        </p:txBody>
      </p:sp>
      <p:sp>
        <p:nvSpPr>
          <p:cNvPr id="9" name="Slide Number Placeholder 8"/>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1139165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1E7D14-CE62-4E83-B367-2E9236C39B2C}" type="datetime1">
              <a:rPr lang="en-US" smtClean="0"/>
              <a:t>2/25/2016</a:t>
            </a:fld>
            <a:endParaRPr lang="en-US"/>
          </a:p>
        </p:txBody>
      </p:sp>
      <p:sp>
        <p:nvSpPr>
          <p:cNvPr id="4" name="Footer Placeholder 3"/>
          <p:cNvSpPr>
            <a:spLocks noGrp="1"/>
          </p:cNvSpPr>
          <p:nvPr>
            <p:ph type="ftr" sz="quarter" idx="11"/>
          </p:nvPr>
        </p:nvSpPr>
        <p:spPr/>
        <p:txBody>
          <a:bodyPr/>
          <a:lstStyle/>
          <a:p>
            <a:r>
              <a:rPr lang="en-US" smtClean="0"/>
              <a:t>MBS 1st/Global/2016</a:t>
            </a:r>
            <a:endParaRPr lang="en-US"/>
          </a:p>
        </p:txBody>
      </p:sp>
      <p:sp>
        <p:nvSpPr>
          <p:cNvPr id="5" name="Slide Number Placeholder 4"/>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948715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07A66A-F666-40C2-B37E-8CE85DD4F555}" type="datetime1">
              <a:rPr lang="en-US" smtClean="0"/>
              <a:t>2/25/2016</a:t>
            </a:fld>
            <a:endParaRPr lang="en-US"/>
          </a:p>
        </p:txBody>
      </p:sp>
      <p:sp>
        <p:nvSpPr>
          <p:cNvPr id="3" name="Footer Placeholder 2"/>
          <p:cNvSpPr>
            <a:spLocks noGrp="1"/>
          </p:cNvSpPr>
          <p:nvPr>
            <p:ph type="ftr" sz="quarter" idx="11"/>
          </p:nvPr>
        </p:nvSpPr>
        <p:spPr/>
        <p:txBody>
          <a:bodyPr/>
          <a:lstStyle/>
          <a:p>
            <a:r>
              <a:rPr lang="en-US" smtClean="0"/>
              <a:t>MBS 1st/Global/2016</a:t>
            </a:r>
            <a:endParaRPr lang="en-US"/>
          </a:p>
        </p:txBody>
      </p:sp>
      <p:sp>
        <p:nvSpPr>
          <p:cNvPr id="4" name="Slide Number Placeholder 3"/>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1614882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2366CE-A0B0-4A6F-A26B-DF94CA12F2BB}" type="datetime1">
              <a:rPr lang="en-US" smtClean="0"/>
              <a:t>2/25/2016</a:t>
            </a:fld>
            <a:endParaRPr lang="en-US"/>
          </a:p>
        </p:txBody>
      </p:sp>
      <p:sp>
        <p:nvSpPr>
          <p:cNvPr id="6" name="Footer Placeholder 5"/>
          <p:cNvSpPr>
            <a:spLocks noGrp="1"/>
          </p:cNvSpPr>
          <p:nvPr>
            <p:ph type="ftr" sz="quarter" idx="11"/>
          </p:nvPr>
        </p:nvSpPr>
        <p:spPr/>
        <p:txBody>
          <a:bodyPr/>
          <a:lstStyle/>
          <a:p>
            <a:r>
              <a:rPr lang="en-US" smtClean="0"/>
              <a:t>MBS 1st/Global/2016</a:t>
            </a:r>
            <a:endParaRPr lang="en-US"/>
          </a:p>
        </p:txBody>
      </p:sp>
      <p:sp>
        <p:nvSpPr>
          <p:cNvPr id="7" name="Slide Number Placeholder 6"/>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1631877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89E16A-36E0-4BA0-9197-A077E09E582B}" type="datetime1">
              <a:rPr lang="en-US" smtClean="0"/>
              <a:t>2/25/2016</a:t>
            </a:fld>
            <a:endParaRPr lang="en-US"/>
          </a:p>
        </p:txBody>
      </p:sp>
      <p:sp>
        <p:nvSpPr>
          <p:cNvPr id="6" name="Footer Placeholder 5"/>
          <p:cNvSpPr>
            <a:spLocks noGrp="1"/>
          </p:cNvSpPr>
          <p:nvPr>
            <p:ph type="ftr" sz="quarter" idx="11"/>
          </p:nvPr>
        </p:nvSpPr>
        <p:spPr/>
        <p:txBody>
          <a:bodyPr/>
          <a:lstStyle/>
          <a:p>
            <a:r>
              <a:rPr lang="en-US" smtClean="0"/>
              <a:t>MBS 1st/Global/2016</a:t>
            </a:r>
            <a:endParaRPr lang="en-US"/>
          </a:p>
        </p:txBody>
      </p:sp>
      <p:sp>
        <p:nvSpPr>
          <p:cNvPr id="7" name="Slide Number Placeholder 6"/>
          <p:cNvSpPr>
            <a:spLocks noGrp="1"/>
          </p:cNvSpPr>
          <p:nvPr>
            <p:ph type="sldNum" sz="quarter" idx="12"/>
          </p:nvPr>
        </p:nvSpPr>
        <p:spPr/>
        <p:txBody>
          <a:bodyPr/>
          <a:lstStyle/>
          <a:p>
            <a:fld id="{807B60B7-D7CF-4969-AE9A-03B074834D99}" type="slidenum">
              <a:rPr lang="en-US" smtClean="0"/>
              <a:t>‹#›</a:t>
            </a:fld>
            <a:endParaRPr lang="en-US"/>
          </a:p>
        </p:txBody>
      </p:sp>
    </p:spTree>
    <p:extLst>
      <p:ext uri="{BB962C8B-B14F-4D97-AF65-F5344CB8AC3E}">
        <p14:creationId xmlns:p14="http://schemas.microsoft.com/office/powerpoint/2010/main" val="39705840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FE9916-9861-4528-B5FF-BAB82F546DDC}" type="datetime1">
              <a:rPr lang="en-US" smtClean="0"/>
              <a:t>2/25/2016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MBS 1st/Global/2016</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7B60B7-D7CF-4969-AE9A-03B074834D99}" type="slidenum">
              <a:rPr lang="en-US" smtClean="0"/>
              <a:t>‹#›</a:t>
            </a:fld>
            <a:endParaRPr lang="en-US"/>
          </a:p>
        </p:txBody>
      </p:sp>
    </p:spTree>
    <p:extLst>
      <p:ext uri="{BB962C8B-B14F-4D97-AF65-F5344CB8AC3E}">
        <p14:creationId xmlns:p14="http://schemas.microsoft.com/office/powerpoint/2010/main" val="113968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Organisational Behaviour</a:t>
            </a:r>
            <a:endParaRPr lang="en-US" dirty="0"/>
          </a:p>
        </p:txBody>
      </p:sp>
      <p:sp>
        <p:nvSpPr>
          <p:cNvPr id="3" name="Subtitle 2"/>
          <p:cNvSpPr>
            <a:spLocks noGrp="1"/>
          </p:cNvSpPr>
          <p:nvPr>
            <p:ph type="subTitle" idx="1"/>
          </p:nvPr>
        </p:nvSpPr>
        <p:spPr/>
        <p:txBody>
          <a:bodyPr/>
          <a:lstStyle/>
          <a:p>
            <a:r>
              <a:rPr lang="en-US" dirty="0"/>
              <a:t>M</a:t>
            </a:r>
            <a:r>
              <a:rPr lang="en-US" dirty="0" smtClean="0"/>
              <a:t>BS 1st Year</a:t>
            </a:r>
          </a:p>
          <a:p>
            <a:r>
              <a:rPr lang="en-US" dirty="0" smtClean="0"/>
              <a:t>Global College of Management</a:t>
            </a:r>
          </a:p>
          <a:p>
            <a:r>
              <a:rPr lang="en-US" dirty="0" smtClean="0"/>
              <a:t>2016</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4963083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OB Outcomes</a:t>
            </a:r>
            <a:endParaRPr lang="en-US" sz="4800" b="1" dirty="0"/>
          </a:p>
        </p:txBody>
      </p:sp>
      <p:sp>
        <p:nvSpPr>
          <p:cNvPr id="3" name="Content Placeholder 2"/>
          <p:cNvSpPr>
            <a:spLocks noGrp="1"/>
          </p:cNvSpPr>
          <p:nvPr>
            <p:ph idx="1"/>
          </p:nvPr>
        </p:nvSpPr>
        <p:spPr/>
        <p:txBody>
          <a:bodyPr>
            <a:normAutofit/>
          </a:bodyPr>
          <a:lstStyle/>
          <a:p>
            <a:pPr marL="514350" indent="-514350">
              <a:buFont typeface="+mj-lt"/>
              <a:buAutoNum type="alphaLcParenR"/>
            </a:pPr>
            <a:r>
              <a:rPr lang="en-US" sz="3600" b="1" dirty="0" smtClean="0"/>
              <a:t>Increasing efforts: </a:t>
            </a:r>
            <a:r>
              <a:rPr lang="en-US" sz="3200" dirty="0" smtClean="0"/>
              <a:t>This refers to employees’ commitment to work with expectations that lead to a high performance level.</a:t>
            </a:r>
          </a:p>
          <a:p>
            <a:pPr marL="514350" indent="-514350">
              <a:buFont typeface="+mj-lt"/>
              <a:buAutoNum type="alphaLcParenR"/>
            </a:pPr>
            <a:r>
              <a:rPr lang="en-US" sz="3600" b="1" dirty="0" smtClean="0"/>
              <a:t>Job satisfaction: </a:t>
            </a:r>
            <a:r>
              <a:rPr lang="en-US" sz="3200" dirty="0" smtClean="0"/>
              <a:t>This refers to the person’s positive evaluation of his/her job content and work context.</a:t>
            </a:r>
          </a:p>
          <a:p>
            <a:pPr marL="514350" indent="-514350">
              <a:buFont typeface="+mj-lt"/>
              <a:buAutoNum type="alphaLcParenR"/>
            </a:pPr>
            <a:r>
              <a:rPr lang="en-US" sz="3600" b="1" dirty="0" smtClean="0"/>
              <a:t>Cooperation: </a:t>
            </a:r>
            <a:r>
              <a:rPr lang="en-US" sz="3200" dirty="0" smtClean="0"/>
              <a:t>This refers to the high degree of understanding, trust and mutually helpful attitudes and solving of individual and organizational problems.</a:t>
            </a:r>
            <a:endParaRPr lang="en-US" sz="32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32538925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 Outcome…….. </a:t>
            </a:r>
            <a:r>
              <a:rPr lang="en-US" dirty="0" err="1" smtClean="0"/>
              <a:t>Cont</a:t>
            </a:r>
            <a:r>
              <a:rPr lang="en-US" dirty="0" smtClean="0"/>
              <a:t>………</a:t>
            </a:r>
            <a:endParaRPr lang="en-US" dirty="0"/>
          </a:p>
        </p:txBody>
      </p:sp>
      <p:sp>
        <p:nvSpPr>
          <p:cNvPr id="3" name="Content Placeholder 2"/>
          <p:cNvSpPr>
            <a:spLocks noGrp="1"/>
          </p:cNvSpPr>
          <p:nvPr>
            <p:ph idx="1"/>
          </p:nvPr>
        </p:nvSpPr>
        <p:spPr/>
        <p:txBody>
          <a:bodyPr>
            <a:normAutofit/>
          </a:bodyPr>
          <a:lstStyle/>
          <a:p>
            <a:pPr marL="0" indent="0">
              <a:buNone/>
            </a:pPr>
            <a:r>
              <a:rPr lang="en-US" sz="3600" b="1" dirty="0" smtClean="0"/>
              <a:t>d. Involvement: </a:t>
            </a:r>
            <a:r>
              <a:rPr lang="en-US" sz="3200" dirty="0" smtClean="0"/>
              <a:t>This refers to the physical as well as mental presence of employees to increase their performance. Ownership and commitment enhances involvement of employees at work.</a:t>
            </a:r>
          </a:p>
          <a:p>
            <a:pPr marL="0" indent="0">
              <a:buNone/>
            </a:pPr>
            <a:r>
              <a:rPr lang="en-US" sz="3600" b="1" dirty="0" smtClean="0"/>
              <a:t>e. </a:t>
            </a:r>
            <a:r>
              <a:rPr lang="en-US" sz="3600" b="1" dirty="0" err="1" smtClean="0"/>
              <a:t>Organisational</a:t>
            </a:r>
            <a:r>
              <a:rPr lang="en-US" sz="3600" b="1" dirty="0" smtClean="0"/>
              <a:t> citizenship: </a:t>
            </a:r>
            <a:r>
              <a:rPr lang="en-US" sz="3200" dirty="0" smtClean="0"/>
              <a:t>This refers to employees’ interest in working beyond the given jobs and responsibilities. This also includes avoiding unnecessary conflicts, helping others, tolerating impositions and being involved in organizational activities spontaneously. </a:t>
            </a:r>
            <a:endParaRPr lang="en-US" sz="32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4732049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600" dirty="0" smtClean="0"/>
              <a:t>Once the above-mentioned outcomes are achieved by the organization, it will certainly increase the positive work outcomes in terms of productivity, quality and innovation and decrease absences, turnovers, conflicts and customer complaints.</a:t>
            </a:r>
            <a:endParaRPr lang="en-US" sz="36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578889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Basic assumptions of OB</a:t>
            </a:r>
            <a:endParaRPr lang="en-US" sz="5400" b="1" dirty="0"/>
          </a:p>
        </p:txBody>
      </p:sp>
      <p:sp>
        <p:nvSpPr>
          <p:cNvPr id="3" name="Content Placeholder 2"/>
          <p:cNvSpPr>
            <a:spLocks noGrp="1"/>
          </p:cNvSpPr>
          <p:nvPr>
            <p:ph idx="1"/>
          </p:nvPr>
        </p:nvSpPr>
        <p:spPr/>
        <p:txBody>
          <a:bodyPr>
            <a:normAutofit/>
          </a:bodyPr>
          <a:lstStyle/>
          <a:p>
            <a:pPr marL="514350" indent="-514350">
              <a:buFont typeface="+mj-lt"/>
              <a:buAutoNum type="arabicPeriod"/>
            </a:pPr>
            <a:r>
              <a:rPr lang="en-US" sz="3600" b="1" dirty="0" smtClean="0"/>
              <a:t>Individuals in organisations are different:</a:t>
            </a:r>
          </a:p>
          <a:p>
            <a:r>
              <a:rPr lang="en-US" sz="3600" dirty="0" smtClean="0"/>
              <a:t> To understand, predict and to manage individual or group behavior in organisations it is essential to know the nature and degree of individual differences in work situations.</a:t>
            </a:r>
          </a:p>
          <a:p>
            <a:r>
              <a:rPr lang="en-US" sz="3600" dirty="0" smtClean="0"/>
              <a:t>Individual differs due to increasing workforce diversity.</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9115451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 …….</a:t>
            </a:r>
            <a:endParaRPr lang="en-US" dirty="0"/>
          </a:p>
        </p:txBody>
      </p:sp>
      <p:sp>
        <p:nvSpPr>
          <p:cNvPr id="3" name="Content Placeholder 2"/>
          <p:cNvSpPr>
            <a:spLocks noGrp="1"/>
          </p:cNvSpPr>
          <p:nvPr>
            <p:ph idx="1"/>
          </p:nvPr>
        </p:nvSpPr>
        <p:spPr/>
        <p:txBody>
          <a:bodyPr/>
          <a:lstStyle/>
          <a:p>
            <a:r>
              <a:rPr lang="en-US" sz="3600" dirty="0"/>
              <a:t>These difference lead to individual differences in terms of physical, psychological and emotional qualities that finally influence their behavior and attitudes and thus performance at work</a:t>
            </a:r>
            <a:r>
              <a:rPr lang="en-US" sz="3600" dirty="0" smtClean="0"/>
              <a:t>.</a:t>
            </a:r>
          </a:p>
          <a:p>
            <a:r>
              <a:rPr lang="en-US" sz="3600" dirty="0" smtClean="0"/>
              <a:t>Moreover</a:t>
            </a:r>
            <a:r>
              <a:rPr lang="en-US" sz="3600" dirty="0"/>
              <a:t>, individuals differ on what kind of outcomes(reward)they desire and such desire is influenced by theirs’ need strength such as their ability to understand and process information.</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94783982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pPr marL="0" indent="0">
              <a:buNone/>
            </a:pPr>
            <a:r>
              <a:rPr lang="en-US" b="1" dirty="0" smtClean="0"/>
              <a:t>2. Regarding individual as a whole person:</a:t>
            </a:r>
          </a:p>
          <a:p>
            <a:r>
              <a:rPr lang="en-US" dirty="0" smtClean="0"/>
              <a:t>Should be regarded as a whole person with a view to understand his/her total dimensions at work</a:t>
            </a:r>
          </a:p>
          <a:p>
            <a:r>
              <a:rPr lang="en-US" dirty="0" smtClean="0"/>
              <a:t>These dimensions not only include a person’s physical or mental qualities but also emotional qualities. Because it is difficult to avoid emotional parts of an individual’s life.</a:t>
            </a:r>
          </a:p>
          <a:p>
            <a:r>
              <a:rPr lang="en-US" dirty="0" smtClean="0"/>
              <a:t>That’s why many organisations nowadays are trying to organize family-friendly work places i.e., introducing different interventions to help them to make balance their family-work life.</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97556636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The philosophy behind it is that individuals cannot be separated from his/her family life even though working in organisations.</a:t>
            </a:r>
          </a:p>
          <a:p>
            <a:r>
              <a:rPr lang="en-US" dirty="0" err="1" smtClean="0"/>
              <a:t>Realising</a:t>
            </a:r>
            <a:r>
              <a:rPr lang="en-US" dirty="0" smtClean="0"/>
              <a:t> this, many organisations have initiated family-friendly work places to reduce work stress.</a:t>
            </a:r>
          </a:p>
          <a:p>
            <a:r>
              <a:rPr lang="en-US" dirty="0" smtClean="0"/>
              <a:t>Some of these initiatives are flexi-time, job-sharing, telecommuting, extended leave, and child care facilities etc.</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80870286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pPr marL="0" indent="0">
              <a:buNone/>
            </a:pPr>
            <a:r>
              <a:rPr lang="en-US" b="1" dirty="0" smtClean="0"/>
              <a:t>3. Behaviour is caused:</a:t>
            </a:r>
          </a:p>
          <a:p>
            <a:r>
              <a:rPr lang="en-US" dirty="0" smtClean="0"/>
              <a:t> Individual behavior at work is largely determined by ability, motivation, role perceptions and other situational factors.</a:t>
            </a:r>
          </a:p>
          <a:p>
            <a:r>
              <a:rPr lang="en-US" dirty="0" smtClean="0"/>
              <a:t>Motivation is goal oriented and to achieve goals, they have to put in continuous efforts. However, to put in effort on the job, ability to work is essential. At the same time, individuals should understand the appropriate behavior required to perform jobs i.e., role perception. Otherwise, the individual exerts efforts towards wrong goals.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8190073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However, ability, motivation and role perceptions are moderated by situational factors such as time, people, budget and so forth.</a:t>
            </a:r>
          </a:p>
          <a:p>
            <a:r>
              <a:rPr lang="en-US" dirty="0" smtClean="0"/>
              <a:t>Finally, a combination of these four factors determines individual work behavior.</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124469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pPr marL="0" indent="0">
              <a:buNone/>
            </a:pPr>
            <a:r>
              <a:rPr lang="en-US" b="1" dirty="0" smtClean="0"/>
              <a:t>4. Value people:</a:t>
            </a:r>
          </a:p>
          <a:p>
            <a:r>
              <a:rPr lang="en-US" dirty="0" smtClean="0"/>
              <a:t>Every individual has a feeling of self-respect and dignity. They always wants to maintain such feelings that makes them different from other factor of production. At the same time, organizations have a distinct philosophy to manage people. They have to understand individual’s values and regard them as human resource.</a:t>
            </a:r>
          </a:p>
          <a:p>
            <a:r>
              <a:rPr lang="en-US" dirty="0" smtClean="0"/>
              <a:t>Valuing people means they should be trusted believing that they like to work in the organization and assuming that they are creative being.</a:t>
            </a:r>
          </a:p>
          <a:p>
            <a:r>
              <a:rPr lang="en-US" dirty="0" smtClean="0"/>
              <a:t>All this affects choice of HR policy in an organization.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6826240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Concept</a:t>
            </a:r>
            <a:r>
              <a:rPr lang="en-US" dirty="0" smtClean="0"/>
              <a:t> </a:t>
            </a:r>
            <a:endParaRPr lang="en-US" dirty="0"/>
          </a:p>
        </p:txBody>
      </p:sp>
      <p:sp>
        <p:nvSpPr>
          <p:cNvPr id="3" name="Content Placeholder 2"/>
          <p:cNvSpPr>
            <a:spLocks noGrp="1"/>
          </p:cNvSpPr>
          <p:nvPr>
            <p:ph idx="1"/>
          </p:nvPr>
        </p:nvSpPr>
        <p:spPr/>
        <p:txBody>
          <a:bodyPr/>
          <a:lstStyle/>
          <a:p>
            <a:r>
              <a:rPr lang="en-US" dirty="0" smtClean="0"/>
              <a:t>OB is such a field of study that help us to understand the behavior in organisations and to work more effectively in organizational settings.</a:t>
            </a:r>
          </a:p>
          <a:p>
            <a:r>
              <a:rPr lang="en-US" dirty="0" smtClean="0"/>
              <a:t>OB is concerned with understanding attitudes, beliefs, values and feelings of peoples working in organisations.</a:t>
            </a:r>
          </a:p>
          <a:p>
            <a:r>
              <a:rPr lang="en-US" dirty="0" smtClean="0"/>
              <a:t>Without understanding these behavioural attributes of people it is difficult to decide on:</a:t>
            </a:r>
          </a:p>
          <a:p>
            <a:pPr marL="0" indent="0">
              <a:buNone/>
            </a:pPr>
            <a:r>
              <a:rPr lang="en-US" dirty="0"/>
              <a:t>	</a:t>
            </a:r>
            <a:r>
              <a:rPr lang="en-US" dirty="0" smtClean="0"/>
              <a:t>- Why some organisations succeed and why not others?</a:t>
            </a:r>
          </a:p>
          <a:p>
            <a:pPr marL="0" indent="0">
              <a:buNone/>
            </a:pPr>
            <a:r>
              <a:rPr lang="en-US" dirty="0"/>
              <a:t>	</a:t>
            </a:r>
            <a:r>
              <a:rPr lang="en-US" dirty="0" smtClean="0"/>
              <a:t>- What makes people satisfied at work?</a:t>
            </a:r>
          </a:p>
          <a:p>
            <a:pPr marL="0" indent="0">
              <a:buNone/>
            </a:pPr>
            <a:r>
              <a:rPr lang="en-US" dirty="0"/>
              <a:t>	</a:t>
            </a:r>
            <a:r>
              <a:rPr lang="en-US" dirty="0" smtClean="0"/>
              <a:t>- Why people like or dislike work? And so on.</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77547561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Moreover, once the organization understands the value of people, it provides a fair and equitable treatment, opportunity to use skills and knowledge, open trusting and communication, opportunity to make decisions, adequate and fair compensation and safe and healthy work environments.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84894627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pPr marL="0" indent="0">
              <a:buNone/>
            </a:pPr>
            <a:r>
              <a:rPr lang="en-US" b="1" dirty="0" smtClean="0"/>
              <a:t>5. Organisation as  a social system:</a:t>
            </a:r>
          </a:p>
          <a:p>
            <a:r>
              <a:rPr lang="en-US" dirty="0" smtClean="0"/>
              <a:t>Organisations are part of larger social system and assumed to be an open social system.</a:t>
            </a:r>
          </a:p>
          <a:p>
            <a:r>
              <a:rPr lang="en-US" dirty="0" smtClean="0"/>
              <a:t>Organisations obtain inputs (information, materials, technology, facilities, money and people) from their external environment, and after transforming them through work activities, return to the environment in the form of final products or services. Moreover, organisations receives feedback on how customers are valuing their outputs and the chances of availability </a:t>
            </a:r>
            <a:r>
              <a:rPr lang="en-US" dirty="0"/>
              <a:t>of </a:t>
            </a:r>
            <a:r>
              <a:rPr lang="en-US" dirty="0" smtClean="0"/>
              <a:t>inputs in future. </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90499821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r>
              <a:rPr lang="en-US" dirty="0" smtClean="0"/>
              <a:t>If there are no problems between relations of external environmental forces and internal sub system i.e., communication, reward, formal and informal relations, production and marketing, one can expect organizational success.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77499056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Assumptions………</a:t>
            </a:r>
            <a:endParaRPr lang="en-US" dirty="0"/>
          </a:p>
        </p:txBody>
      </p:sp>
      <p:sp>
        <p:nvSpPr>
          <p:cNvPr id="3" name="Content Placeholder 2"/>
          <p:cNvSpPr>
            <a:spLocks noGrp="1"/>
          </p:cNvSpPr>
          <p:nvPr>
            <p:ph idx="1"/>
          </p:nvPr>
        </p:nvSpPr>
        <p:spPr/>
        <p:txBody>
          <a:bodyPr/>
          <a:lstStyle/>
          <a:p>
            <a:pPr marL="0" indent="0">
              <a:buNone/>
            </a:pPr>
            <a:r>
              <a:rPr lang="en-US" b="1" dirty="0" smtClean="0"/>
              <a:t>6. Mutuality of interest:</a:t>
            </a:r>
          </a:p>
          <a:p>
            <a:r>
              <a:rPr lang="en-US" dirty="0" smtClean="0"/>
              <a:t>When individual career expectations and organizational job requirements are compatible, it will be beneficial for both.</a:t>
            </a:r>
          </a:p>
          <a:p>
            <a:r>
              <a:rPr lang="en-US" dirty="0" smtClean="0"/>
              <a:t>Organisation is the place where an individual gets the opportunity to work and satisfy his/her needs and expectations.</a:t>
            </a:r>
          </a:p>
          <a:p>
            <a:r>
              <a:rPr lang="en-US" dirty="0" smtClean="0"/>
              <a:t>Similarly, there are reasons why organisations employ people.</a:t>
            </a:r>
          </a:p>
          <a:p>
            <a:r>
              <a:rPr lang="en-US" dirty="0" smtClean="0"/>
              <a:t>Organisations should try to find some sort of equilibrium point to satisfy the interest of both and required to be conveyed it accordingly.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0423247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Levels of OB analysis</a:t>
            </a:r>
            <a:endParaRPr lang="en-US" b="1" dirty="0"/>
          </a:p>
        </p:txBody>
      </p:sp>
      <p:sp>
        <p:nvSpPr>
          <p:cNvPr id="3" name="Content Placeholder 2"/>
          <p:cNvSpPr>
            <a:spLocks noGrp="1"/>
          </p:cNvSpPr>
          <p:nvPr>
            <p:ph idx="1"/>
          </p:nvPr>
        </p:nvSpPr>
        <p:spPr/>
        <p:txBody>
          <a:bodyPr>
            <a:normAutofit/>
          </a:bodyPr>
          <a:lstStyle/>
          <a:p>
            <a:r>
              <a:rPr lang="en-US" dirty="0" smtClean="0"/>
              <a:t>OB is an exciting and complex field of study as it is the study of human behavior at work in organization.</a:t>
            </a:r>
          </a:p>
          <a:p>
            <a:r>
              <a:rPr lang="en-US" dirty="0" smtClean="0"/>
              <a:t>To analyse, there are different independent variables in each levels of analysis influencing employee behavior at work i.e., dependent variable.</a:t>
            </a:r>
          </a:p>
          <a:p>
            <a:r>
              <a:rPr lang="en-US" dirty="0" smtClean="0"/>
              <a:t>To understand the relationships between independent and dependent variables in organizational settings, three level of analysis is essential.</a:t>
            </a:r>
          </a:p>
          <a:p>
            <a:r>
              <a:rPr lang="en-US" dirty="0"/>
              <a:t>In practice, OB analysis can be done into three different levels, that is, individual level, group or interpersonal level and organizational level</a:t>
            </a:r>
            <a:r>
              <a:rPr lang="en-US" dirty="0" smtClean="0"/>
              <a:t>.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66358698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Individual level (Micro level)</a:t>
            </a:r>
            <a:endParaRPr lang="en-US" sz="4800" b="1" dirty="0"/>
          </a:p>
        </p:txBody>
      </p:sp>
      <p:sp>
        <p:nvSpPr>
          <p:cNvPr id="3" name="Content Placeholder 2"/>
          <p:cNvSpPr>
            <a:spLocks noGrp="1"/>
          </p:cNvSpPr>
          <p:nvPr>
            <p:ph idx="1"/>
          </p:nvPr>
        </p:nvSpPr>
        <p:spPr/>
        <p:txBody>
          <a:bodyPr/>
          <a:lstStyle/>
          <a:p>
            <a:r>
              <a:rPr lang="en-US" dirty="0" smtClean="0"/>
              <a:t>Entering into the organization each individual brings unique personal background and experience.</a:t>
            </a:r>
          </a:p>
          <a:p>
            <a:r>
              <a:rPr lang="en-US" dirty="0" smtClean="0"/>
              <a:t> Every individual have certain personal and demographic characteristics such as age, gender, and marital status; personality characteristics; values and attitudes; and basic ability level.</a:t>
            </a:r>
          </a:p>
          <a:p>
            <a:r>
              <a:rPr lang="en-US" dirty="0" smtClean="0"/>
              <a:t>At this level, OB analyses and develops explanations to the behavior and reactions transacted by an individuals to different organizational stimuli such as organizational policies, practices and procedures.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36806442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other words, these personal and demographic variables are independent variables affecting how an individual behave in an organization.</a:t>
            </a:r>
          </a:p>
          <a:p>
            <a:r>
              <a:rPr lang="en-US" dirty="0" smtClean="0"/>
              <a:t>Analysis of such relationships is fundamental for every organization to make itself more compatible with its people and ultimately facilitate to raise individual productivity, performance, reduced absenteeism, and minimum level of work stress.</a:t>
            </a:r>
          </a:p>
          <a:p>
            <a:r>
              <a:rPr lang="en-US" b="1" i="1" dirty="0" smtClean="0"/>
              <a:t>Thus, study of OB at individual or micro level approach thus, draws heavily from psychology.</a:t>
            </a:r>
            <a:endParaRPr lang="en-US" b="1" i="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0016876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b="1" dirty="0" smtClean="0"/>
              <a:t>Group or interpersonal level (</a:t>
            </a:r>
            <a:r>
              <a:rPr lang="en-US" sz="4800" b="1" dirty="0" err="1" smtClean="0"/>
              <a:t>Meso</a:t>
            </a:r>
            <a:r>
              <a:rPr lang="en-US" sz="4800" b="1" dirty="0" smtClean="0"/>
              <a:t> level)</a:t>
            </a:r>
            <a:endParaRPr lang="en-US" sz="4800" b="1" dirty="0"/>
          </a:p>
        </p:txBody>
      </p:sp>
      <p:sp>
        <p:nvSpPr>
          <p:cNvPr id="3" name="Content Placeholder 2"/>
          <p:cNvSpPr>
            <a:spLocks noGrp="1"/>
          </p:cNvSpPr>
          <p:nvPr>
            <p:ph idx="1"/>
          </p:nvPr>
        </p:nvSpPr>
        <p:spPr/>
        <p:txBody>
          <a:bodyPr/>
          <a:lstStyle/>
          <a:p>
            <a:r>
              <a:rPr lang="en-US" dirty="0" smtClean="0"/>
              <a:t>The behavior of people in groups is more than the sum total of all the individuals acting in the own way (i.e., contamination and fortification).</a:t>
            </a:r>
          </a:p>
          <a:p>
            <a:r>
              <a:rPr lang="en-US" dirty="0" smtClean="0"/>
              <a:t>The groups can be teams, committees, task force, or a particular community etc.</a:t>
            </a:r>
          </a:p>
          <a:p>
            <a:r>
              <a:rPr lang="en-US" dirty="0" smtClean="0"/>
              <a:t>When an individual enters into the organization, he has to work in some formal groups and establishes relations with the informal groups.</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40589978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Group behavior is largely influenced by communication, member of groups and team, decision making, conflict and negotiation system, power and politics, leadership.</a:t>
            </a:r>
          </a:p>
          <a:p>
            <a:r>
              <a:rPr lang="en-US" dirty="0" smtClean="0"/>
              <a:t>At this level of analysis, understanding of these group dynamics is essential to ensure productivity, performance, norms and cohesiveness, group satisfaction and group identity for a manager.</a:t>
            </a:r>
          </a:p>
          <a:p>
            <a:r>
              <a:rPr lang="en-US" dirty="0" smtClean="0"/>
              <a:t> </a:t>
            </a:r>
            <a:r>
              <a:rPr lang="en-US" b="1" i="1" dirty="0" smtClean="0"/>
              <a:t>Thus, study of OB at group or </a:t>
            </a:r>
            <a:r>
              <a:rPr lang="en-US" b="1" i="1" dirty="0" err="1" smtClean="0"/>
              <a:t>meso</a:t>
            </a:r>
            <a:r>
              <a:rPr lang="en-US" b="1" i="1" dirty="0" smtClean="0"/>
              <a:t> level approach draws heavily from social psychology.</a:t>
            </a:r>
            <a:endParaRPr lang="en-US" b="1" i="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5790235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err="1" smtClean="0"/>
              <a:t>Organisational</a:t>
            </a:r>
            <a:r>
              <a:rPr lang="en-US" sz="4800" b="1" dirty="0" smtClean="0"/>
              <a:t> level analysis (Macro level)</a:t>
            </a:r>
            <a:endParaRPr lang="en-US" sz="4800" b="1" dirty="0"/>
          </a:p>
        </p:txBody>
      </p:sp>
      <p:sp>
        <p:nvSpPr>
          <p:cNvPr id="3" name="Content Placeholder 2"/>
          <p:cNvSpPr>
            <a:spLocks noGrp="1"/>
          </p:cNvSpPr>
          <p:nvPr>
            <p:ph idx="1"/>
          </p:nvPr>
        </p:nvSpPr>
        <p:spPr/>
        <p:txBody>
          <a:bodyPr/>
          <a:lstStyle/>
          <a:p>
            <a:r>
              <a:rPr lang="en-US" dirty="0" smtClean="0"/>
              <a:t>Just as groups are more than the sum total of their individual members, so are the organisations more than the sum of their member group.</a:t>
            </a:r>
          </a:p>
          <a:p>
            <a:r>
              <a:rPr lang="en-US" dirty="0" smtClean="0"/>
              <a:t>The organization exists before we enter into it as an employee. Why we like or dislike (in terms of compatibility) the organization is determined by organizational structure. Structural dimensions such as distribution of authority and power, communication, organizational culture provide perspective </a:t>
            </a:r>
            <a:r>
              <a:rPr lang="en-US" dirty="0"/>
              <a:t>for </a:t>
            </a:r>
            <a:r>
              <a:rPr lang="en-US" dirty="0" smtClean="0"/>
              <a:t>understanding the nature of OB.</a:t>
            </a:r>
            <a:endParaRPr lang="en-US" dirty="0"/>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9654633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Although, there is no clear-cut answers to these questions, study of theory and practice of OB can help understand behavioural dynamics of people in the organization.</a:t>
            </a:r>
          </a:p>
          <a:p>
            <a:r>
              <a:rPr lang="en-US" dirty="0" smtClean="0"/>
              <a:t>Even though, there is no universally accepted single definition of OB, it is defined by different renowned scholars as follows:</a:t>
            </a:r>
          </a:p>
          <a:p>
            <a:r>
              <a:rPr lang="en-US" dirty="0" smtClean="0"/>
              <a:t>“OB can be defined as the understanding, predictions, and management of human behavior in organization.”</a:t>
            </a:r>
          </a:p>
          <a:p>
            <a:pPr marL="0" indent="0">
              <a:buNone/>
            </a:pPr>
            <a:r>
              <a:rPr lang="en-US" dirty="0"/>
              <a:t>	</a:t>
            </a:r>
            <a:r>
              <a:rPr lang="en-US" dirty="0" smtClean="0"/>
              <a:t>				</a:t>
            </a:r>
            <a:r>
              <a:rPr lang="en-US" b="1" i="1" dirty="0" smtClean="0"/>
              <a:t>- </a:t>
            </a:r>
            <a:r>
              <a:rPr lang="en-US" b="1" i="1" dirty="0" err="1" smtClean="0"/>
              <a:t>Luthans</a:t>
            </a:r>
            <a:r>
              <a:rPr lang="en-US" b="1" i="1" dirty="0" smtClean="0"/>
              <a:t>, 2000, p 16</a:t>
            </a:r>
            <a:endParaRPr lang="en-US" b="1" i="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54131338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 other words, independent organizational variables such as organization structure, organization design, organizational culture, and organizational change and development will have great impact on work behavior (the dependent variable) of employees working in organization.</a:t>
            </a:r>
          </a:p>
          <a:p>
            <a:r>
              <a:rPr lang="en-US" b="1" i="1" dirty="0" smtClean="0"/>
              <a:t>Thus, study of OB at this level, deals with communication, organizational structure, cultural influences, organizational development and change.</a:t>
            </a:r>
            <a:endParaRPr lang="en-US" b="1" i="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11026368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Contributing disciplines to the field of OB</a:t>
            </a:r>
            <a:endParaRPr lang="en-US" b="1" dirty="0"/>
          </a:p>
        </p:txBody>
      </p:sp>
      <p:sp>
        <p:nvSpPr>
          <p:cNvPr id="3" name="Content Placeholder 2"/>
          <p:cNvSpPr>
            <a:spLocks noGrp="1"/>
          </p:cNvSpPr>
          <p:nvPr>
            <p:ph idx="1"/>
          </p:nvPr>
        </p:nvSpPr>
        <p:spPr/>
        <p:txBody>
          <a:bodyPr>
            <a:normAutofit/>
          </a:bodyPr>
          <a:lstStyle/>
          <a:p>
            <a:r>
              <a:rPr lang="en-US" sz="3200" dirty="0" smtClean="0"/>
              <a:t>OB draws upon theories of other disciplines such as psychology, sociology, anthropology, political science, economics, and industrial engineering.</a:t>
            </a:r>
          </a:p>
          <a:p>
            <a:r>
              <a:rPr lang="en-US" sz="3200" dirty="0" smtClean="0"/>
              <a:t>Moreover, there are emerging disciplines such as communications, information system, and women studies from where OB might have to obtain knowledge to develop it as a distinct field </a:t>
            </a:r>
            <a:r>
              <a:rPr lang="en-US" sz="3200" dirty="0"/>
              <a:t>of </a:t>
            </a:r>
            <a:r>
              <a:rPr lang="en-US" sz="3200" dirty="0" smtClean="0"/>
              <a:t>study to understand organizational behavior.</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99467716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3200" dirty="0"/>
              <a:t>In other words, the theory and practice of OB is multidisciplinary.</a:t>
            </a:r>
          </a:p>
          <a:p>
            <a:r>
              <a:rPr lang="en-US" sz="3200" dirty="0"/>
              <a:t>Therefore to answer OB research </a:t>
            </a:r>
            <a:r>
              <a:rPr lang="en-US" sz="3200" dirty="0" smtClean="0"/>
              <a:t>questions (i.e., to understand, predict, and manage), </a:t>
            </a:r>
            <a:r>
              <a:rPr lang="en-US" sz="3200" dirty="0"/>
              <a:t>researchers have to go through both traditional and emerging disciplines.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0190611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1. Traditional Disciplines</a:t>
            </a:r>
            <a:endParaRPr lang="en-US" b="1" dirty="0"/>
          </a:p>
        </p:txBody>
      </p:sp>
      <p:sp>
        <p:nvSpPr>
          <p:cNvPr id="3" name="Content Placeholder 2"/>
          <p:cNvSpPr>
            <a:spLocks noGrp="1"/>
          </p:cNvSpPr>
          <p:nvPr>
            <p:ph idx="1"/>
          </p:nvPr>
        </p:nvSpPr>
        <p:spPr>
          <a:xfrm>
            <a:off x="838200" y="1586753"/>
            <a:ext cx="10515600" cy="4590210"/>
          </a:xfrm>
        </p:spPr>
        <p:txBody>
          <a:bodyPr>
            <a:noAutofit/>
          </a:bodyPr>
          <a:lstStyle/>
          <a:p>
            <a:pPr marL="514350" indent="-514350">
              <a:buFont typeface="+mj-lt"/>
              <a:buAutoNum type="arabicPeriod"/>
            </a:pPr>
            <a:r>
              <a:rPr lang="en-US" sz="3600" b="1" i="1" dirty="0" smtClean="0"/>
              <a:t>Psychology: </a:t>
            </a:r>
            <a:r>
              <a:rPr lang="en-US" dirty="0" smtClean="0"/>
              <a:t>It studies human and animal </a:t>
            </a:r>
            <a:r>
              <a:rPr lang="en-US" dirty="0" err="1" smtClean="0"/>
              <a:t>behaviours</a:t>
            </a:r>
            <a:r>
              <a:rPr lang="en-US" dirty="0" smtClean="0"/>
              <a:t>. Perhaps the greatest      contribution to the field of OB is from psychology and more specifically, from organizational psychology.</a:t>
            </a:r>
          </a:p>
          <a:p>
            <a:pPr lvl="1">
              <a:buFont typeface="Wingdings" panose="05000000000000000000" pitchFamily="2" charset="2"/>
              <a:buChar char="v"/>
            </a:pPr>
            <a:r>
              <a:rPr lang="en-US" sz="3200" b="1" dirty="0" smtClean="0"/>
              <a:t>Relevant areas of psychology are motivation, perception, attitude, personality, job stress, job enrichment, performance appraisal and leadership.</a:t>
            </a:r>
          </a:p>
          <a:p>
            <a:pPr lvl="1">
              <a:buFont typeface="Wingdings" panose="05000000000000000000" pitchFamily="2" charset="2"/>
              <a:buChar char="v"/>
            </a:pPr>
            <a:r>
              <a:rPr lang="en-US" sz="2800" dirty="0" smtClean="0"/>
              <a:t>These theories are useful to deal with issues relating to individual differences, motivation, training and development and personality etc.</a:t>
            </a:r>
            <a:endParaRPr lang="en-US" sz="2800" dirty="0"/>
          </a:p>
        </p:txBody>
      </p:sp>
      <p:sp>
        <p:nvSpPr>
          <p:cNvPr id="4" name="Footer Placeholder 3"/>
          <p:cNvSpPr>
            <a:spLocks noGrp="1"/>
          </p:cNvSpPr>
          <p:nvPr>
            <p:ph type="ftr" sz="quarter" idx="11"/>
          </p:nvPr>
        </p:nvSpPr>
        <p:spPr/>
        <p:txBody>
          <a:bodyPr/>
          <a:lstStyle/>
          <a:p>
            <a:r>
              <a:rPr lang="en-US" dirty="0" smtClean="0"/>
              <a:t>MBS 1st/Global/2016</a:t>
            </a:r>
            <a:endParaRPr lang="en-US" dirty="0"/>
          </a:p>
        </p:txBody>
      </p:sp>
    </p:spTree>
    <p:extLst>
      <p:ext uri="{BB962C8B-B14F-4D97-AF65-F5344CB8AC3E}">
        <p14:creationId xmlns:p14="http://schemas.microsoft.com/office/powerpoint/2010/main" val="314817745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2. Sociology </a:t>
            </a:r>
            <a:endParaRPr lang="en-US" b="1" i="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3600" dirty="0" smtClean="0"/>
              <a:t>Sociologists concentrate on areas such as families, occupational classes and organisations.</a:t>
            </a:r>
          </a:p>
          <a:p>
            <a:pPr>
              <a:buFont typeface="Wingdings" panose="05000000000000000000" pitchFamily="2" charset="2"/>
              <a:buChar char="v"/>
            </a:pPr>
            <a:r>
              <a:rPr lang="en-US" sz="4000" b="1" dirty="0" smtClean="0"/>
              <a:t>Relevant areas useful to the field of OB from sociology includes team dynamics, informal groups, organizational socialization, communication patterns, organizational power, organizational structure.</a:t>
            </a:r>
            <a:endParaRPr lang="en-US" sz="4000" b="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02426830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3. Anthropology</a:t>
            </a:r>
            <a:endParaRPr lang="en-US" b="1" i="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3200" dirty="0" smtClean="0"/>
              <a:t>The field of anthropology relates to interactions between people and their environment.</a:t>
            </a:r>
          </a:p>
          <a:p>
            <a:pPr>
              <a:buFont typeface="Wingdings" panose="05000000000000000000" pitchFamily="2" charset="2"/>
              <a:buChar char="v"/>
            </a:pPr>
            <a:r>
              <a:rPr lang="en-US" sz="3200" dirty="0" smtClean="0"/>
              <a:t>People are grown up and educated in different cultural environments, as a result, individuals are different in work organizations.</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9876761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v"/>
            </a:pPr>
            <a:r>
              <a:rPr lang="en-US" sz="3200" dirty="0"/>
              <a:t>Moreover, it has also had influence in defining roles and relations in an organizational structure.</a:t>
            </a:r>
          </a:p>
          <a:p>
            <a:pPr>
              <a:buFont typeface="Wingdings" panose="05000000000000000000" pitchFamily="2" charset="2"/>
              <a:buChar char="v"/>
            </a:pPr>
            <a:r>
              <a:rPr lang="en-US" sz="3600" b="1" dirty="0"/>
              <a:t>Relevant topics borrowed from anthropology in the study of OB include corporate culture, organizational rituals, cross cultural dynamics, and organizational adaptation.</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66170456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4. Political Science</a:t>
            </a:r>
            <a:endParaRPr lang="en-US" b="1" i="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3600" dirty="0" smtClean="0"/>
              <a:t>Behavioural scientists are also interested to analysis political behaviour of employees at work.</a:t>
            </a:r>
          </a:p>
          <a:p>
            <a:pPr>
              <a:buFont typeface="Wingdings" panose="05000000000000000000" pitchFamily="2" charset="2"/>
              <a:buChar char="v"/>
            </a:pPr>
            <a:r>
              <a:rPr lang="en-US" sz="3600" dirty="0" smtClean="0"/>
              <a:t>Political science is the study of power and politics of people in/and outside the government.</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220850909"/>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a:t>Many topics, such as, inter-group conflict, coalition formation, organizational power and politics, decision making and organizational environments are useful for the behavioural scientists to understand and predict organizational politics. </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907615490"/>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5. Economics </a:t>
            </a:r>
            <a:endParaRPr lang="en-US" b="1" i="1"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v"/>
            </a:pPr>
            <a:r>
              <a:rPr lang="en-US" sz="3600" dirty="0" smtClean="0"/>
              <a:t>It is concerned with the study of production, distribution and consumption of goods and services.</a:t>
            </a:r>
          </a:p>
          <a:p>
            <a:pPr>
              <a:buFont typeface="Wingdings" panose="05000000000000000000" pitchFamily="2" charset="2"/>
              <a:buChar char="v"/>
            </a:pPr>
            <a:r>
              <a:rPr lang="en-US" sz="3600" dirty="0" smtClean="0"/>
              <a:t>In the early days, behaviourists were concerned with theories of economics to </a:t>
            </a:r>
            <a:r>
              <a:rPr lang="en-US" sz="3600" dirty="0" err="1" smtClean="0"/>
              <a:t>analyse</a:t>
            </a:r>
            <a:r>
              <a:rPr lang="en-US" sz="3600" dirty="0" smtClean="0"/>
              <a:t> and understand organizational power, negotiation, and decision making.</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273853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“Organisational behavior is a field of study that investigates the impact that individuals, groups and structure have on behavior within organisations for the purpose of applying such knowledge toward improving an organization’s effectiveness.”</a:t>
            </a:r>
          </a:p>
          <a:p>
            <a:pPr marL="0" indent="0">
              <a:buNone/>
            </a:pPr>
            <a:r>
              <a:rPr lang="en-US" dirty="0"/>
              <a:t>	</a:t>
            </a:r>
            <a:r>
              <a:rPr lang="en-US" dirty="0" smtClean="0"/>
              <a:t>		</a:t>
            </a:r>
            <a:r>
              <a:rPr lang="en-US" b="1" i="1" dirty="0" smtClean="0"/>
              <a:t>- Robbins, 1998, p 7</a:t>
            </a:r>
          </a:p>
          <a:p>
            <a:r>
              <a:rPr lang="en-US" dirty="0" smtClean="0"/>
              <a:t>“ The field that seeks knowledge of all aspects of behaviours in organizational setting by the use of the scientific method.”</a:t>
            </a:r>
          </a:p>
          <a:p>
            <a:pPr marL="0" indent="0">
              <a:buNone/>
            </a:pPr>
            <a:r>
              <a:rPr lang="en-US" dirty="0"/>
              <a:t>	</a:t>
            </a:r>
            <a:r>
              <a:rPr lang="en-US" dirty="0" smtClean="0"/>
              <a:t>		</a:t>
            </a:r>
            <a:r>
              <a:rPr lang="en-US" b="1" i="1" dirty="0" smtClean="0"/>
              <a:t>- Greenberg and Baron, 2000, p 4. </a:t>
            </a:r>
            <a:endParaRPr lang="en-US" b="1" i="1"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14569932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a:t>In these days, topics of </a:t>
            </a:r>
            <a:r>
              <a:rPr lang="en-US" sz="3600" b="1" dirty="0" err="1"/>
              <a:t>labour</a:t>
            </a:r>
            <a:r>
              <a:rPr lang="en-US" sz="3600" b="1" dirty="0"/>
              <a:t> market dynamics, productivity, human resource planning and forecasting, and cost-benefit analysis are useful in the study of organizational </a:t>
            </a:r>
            <a:r>
              <a:rPr lang="en-US" sz="3600" b="1" dirty="0" err="1"/>
              <a:t>behaviour</a:t>
            </a:r>
            <a:r>
              <a:rPr lang="en-US" sz="3600" b="1" dirty="0"/>
              <a:t>. </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04825930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6. Industrial engineering</a:t>
            </a:r>
            <a:endParaRPr lang="en-US" b="1" i="1" dirty="0"/>
          </a:p>
        </p:txBody>
      </p:sp>
      <p:sp>
        <p:nvSpPr>
          <p:cNvPr id="3" name="Content Placeholder 2"/>
          <p:cNvSpPr>
            <a:spLocks noGrp="1"/>
          </p:cNvSpPr>
          <p:nvPr>
            <p:ph idx="1"/>
          </p:nvPr>
        </p:nvSpPr>
        <p:spPr>
          <a:xfrm>
            <a:off x="838200" y="1452282"/>
            <a:ext cx="10515600" cy="4724681"/>
          </a:xfrm>
        </p:spPr>
        <p:txBody>
          <a:bodyPr>
            <a:noAutofit/>
          </a:bodyPr>
          <a:lstStyle/>
          <a:p>
            <a:pPr>
              <a:buFont typeface="Wingdings" panose="05000000000000000000" pitchFamily="2" charset="2"/>
              <a:buChar char="v"/>
            </a:pPr>
            <a:r>
              <a:rPr lang="en-US" sz="3600" dirty="0" smtClean="0"/>
              <a:t>Also known as ergonomics, has made substantial contributions to the development of OB theory and practice.</a:t>
            </a:r>
          </a:p>
          <a:p>
            <a:pPr>
              <a:buFont typeface="Wingdings" panose="05000000000000000000" pitchFamily="2" charset="2"/>
              <a:buChar char="v"/>
            </a:pPr>
            <a:r>
              <a:rPr lang="en-US" sz="3600" dirty="0" smtClean="0"/>
              <a:t>This area of study is mainly concerned with productivity issues in organisations.</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474553659"/>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b="1" dirty="0"/>
              <a:t>Topics like work measurement, work-flow analysis and design, job design and </a:t>
            </a:r>
            <a:r>
              <a:rPr lang="en-US" sz="3600" b="1" dirty="0" err="1"/>
              <a:t>labour</a:t>
            </a:r>
            <a:r>
              <a:rPr lang="en-US" sz="3600" b="1" dirty="0"/>
              <a:t> relations are related and help to understand and predict organizational </a:t>
            </a:r>
            <a:r>
              <a:rPr lang="en-US" sz="3600" b="1" dirty="0" err="1"/>
              <a:t>behaviour</a:t>
            </a:r>
            <a:r>
              <a:rPr lang="en-US" sz="3600" b="1" dirty="0"/>
              <a:t>.</a:t>
            </a:r>
          </a:p>
          <a:p>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675035152"/>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2. Emerging Disciplines</a:t>
            </a:r>
            <a:endParaRPr lang="en-US" b="1" dirty="0"/>
          </a:p>
        </p:txBody>
      </p:sp>
      <p:sp>
        <p:nvSpPr>
          <p:cNvPr id="3" name="Content Placeholder 2"/>
          <p:cNvSpPr>
            <a:spLocks noGrp="1"/>
          </p:cNvSpPr>
          <p:nvPr>
            <p:ph idx="1"/>
          </p:nvPr>
        </p:nvSpPr>
        <p:spPr/>
        <p:txBody>
          <a:bodyPr>
            <a:normAutofit/>
          </a:bodyPr>
          <a:lstStyle/>
          <a:p>
            <a:pPr marL="514350" indent="-514350">
              <a:buFont typeface="+mj-lt"/>
              <a:buAutoNum type="alphaUcPeriod"/>
            </a:pPr>
            <a:r>
              <a:rPr lang="en-US" sz="3200" b="1" i="1" dirty="0" smtClean="0"/>
              <a:t>Communication: </a:t>
            </a:r>
          </a:p>
          <a:p>
            <a:r>
              <a:rPr lang="en-US" sz="3200" dirty="0" smtClean="0"/>
              <a:t>There have been major developments in the communication systems due to the invention of information technology such as email, internet and intranet etc.</a:t>
            </a:r>
          </a:p>
          <a:p>
            <a:r>
              <a:rPr lang="en-US" sz="3200" dirty="0" smtClean="0"/>
              <a:t>This has lead to the practice of telecommuting, which is very popular in organizational structures where individuals sitting at home are able to communicate with the help of electronic mail system.</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320807375"/>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a:t>Similarly, developments in communications have affected the way corporate culture is communicated and its influence on organizational behavior</a:t>
            </a:r>
            <a:r>
              <a:rPr lang="en-US" dirty="0"/>
              <a:t>.</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546860511"/>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B. Information system</a:t>
            </a:r>
            <a:endParaRPr lang="en-US" b="1" i="1" dirty="0"/>
          </a:p>
        </p:txBody>
      </p:sp>
      <p:sp>
        <p:nvSpPr>
          <p:cNvPr id="3" name="Content Placeholder 2"/>
          <p:cNvSpPr>
            <a:spLocks noGrp="1"/>
          </p:cNvSpPr>
          <p:nvPr>
            <p:ph idx="1"/>
          </p:nvPr>
        </p:nvSpPr>
        <p:spPr/>
        <p:txBody>
          <a:bodyPr>
            <a:normAutofit/>
          </a:bodyPr>
          <a:lstStyle/>
          <a:p>
            <a:r>
              <a:rPr lang="en-US" sz="3600" dirty="0" smtClean="0"/>
              <a:t>The development of new information technology has greatly affected team dynamics, decision making practice and knowledge management.</a:t>
            </a:r>
            <a:endParaRPr lang="en-US" sz="36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47168337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C. </a:t>
            </a:r>
            <a:r>
              <a:rPr lang="en-US" b="1" i="1" dirty="0"/>
              <a:t>W</a:t>
            </a:r>
            <a:r>
              <a:rPr lang="en-US" b="1" i="1" dirty="0" smtClean="0"/>
              <a:t>omen’s studies</a:t>
            </a:r>
            <a:endParaRPr lang="en-US" b="1" i="1" dirty="0"/>
          </a:p>
        </p:txBody>
      </p:sp>
      <p:sp>
        <p:nvSpPr>
          <p:cNvPr id="3" name="Content Placeholder 2"/>
          <p:cNvSpPr>
            <a:spLocks noGrp="1"/>
          </p:cNvSpPr>
          <p:nvPr>
            <p:ph idx="1"/>
          </p:nvPr>
        </p:nvSpPr>
        <p:spPr/>
        <p:txBody>
          <a:bodyPr>
            <a:normAutofit/>
          </a:bodyPr>
          <a:lstStyle/>
          <a:p>
            <a:r>
              <a:rPr lang="en-US" sz="3600" dirty="0" smtClean="0"/>
              <a:t>Topics like organizational power, perceptual biases and sexual harassment at work are more frequently in use by behavioural scientists. These theories are drawn from the women’s studies.</a:t>
            </a:r>
            <a:endParaRPr lang="en-US" sz="36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903125885"/>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D. Medicine</a:t>
            </a:r>
            <a:endParaRPr lang="en-US" b="1" i="1" dirty="0"/>
          </a:p>
        </p:txBody>
      </p:sp>
      <p:sp>
        <p:nvSpPr>
          <p:cNvPr id="3" name="Content Placeholder 2"/>
          <p:cNvSpPr>
            <a:spLocks noGrp="1"/>
          </p:cNvSpPr>
          <p:nvPr>
            <p:ph idx="1"/>
          </p:nvPr>
        </p:nvSpPr>
        <p:spPr/>
        <p:txBody>
          <a:bodyPr>
            <a:normAutofit/>
          </a:bodyPr>
          <a:lstStyle/>
          <a:p>
            <a:r>
              <a:rPr lang="en-US" sz="3600" dirty="0" smtClean="0"/>
              <a:t>Medicine is the applied science of healing or treatment of diseases to enhance an individual’s health and well-being. It embraces concern for both physical and psychological health.</a:t>
            </a:r>
          </a:p>
          <a:p>
            <a:r>
              <a:rPr lang="en-US" sz="3600" dirty="0" smtClean="0"/>
              <a:t>Thus, some theories of medicine are also may be the interest areas for </a:t>
            </a:r>
            <a:r>
              <a:rPr lang="en-US" sz="3600" dirty="0" err="1" smtClean="0"/>
              <a:t>behaviourists</a:t>
            </a:r>
            <a:r>
              <a:rPr lang="en-US" sz="3600" dirty="0" smtClean="0"/>
              <a:t>.</a:t>
            </a:r>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357776403"/>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600" dirty="0"/>
              <a:t>As an example, studies on stress and its causes and consequences in organisations are based on the theory of medicine.</a:t>
            </a:r>
          </a:p>
          <a:p>
            <a:r>
              <a:rPr lang="en-US" sz="3600" dirty="0"/>
              <a:t>In organisations, studies on stress are very useful due to increasing dysfunctional effects of stress on work and productivity and </a:t>
            </a:r>
            <a:r>
              <a:rPr lang="en-US" sz="3600" dirty="0" smtClean="0"/>
              <a:t>its </a:t>
            </a:r>
            <a:r>
              <a:rPr lang="en-US" sz="3600" dirty="0"/>
              <a:t>multiplier effects.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47304128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FF0000"/>
                </a:solidFill>
              </a:rPr>
              <a:t>Challenges and opportunities for OB</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sz="3200" dirty="0" smtClean="0"/>
              <a:t>Business environment is changing, accompanied by the frequent changes in the dynamics of external environmental forces.</a:t>
            </a:r>
          </a:p>
          <a:p>
            <a:r>
              <a:rPr lang="en-US" sz="3200" dirty="0" smtClean="0"/>
              <a:t>These changes are causing critical behavioural issues that are to be managed by today’s managers. </a:t>
            </a:r>
            <a:endParaRPr lang="en-US" sz="32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2828291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OB system</a:t>
            </a:r>
            <a:endParaRPr lang="en-US" b="1" dirty="0"/>
          </a:p>
        </p:txBody>
      </p:sp>
      <p:sp>
        <p:nvSpPr>
          <p:cNvPr id="3" name="Content Placeholder 2"/>
          <p:cNvSpPr>
            <a:spLocks noGrp="1"/>
          </p:cNvSpPr>
          <p:nvPr>
            <p:ph idx="1"/>
          </p:nvPr>
        </p:nvSpPr>
        <p:spPr/>
        <p:txBody>
          <a:bodyPr/>
          <a:lstStyle/>
          <a:p>
            <a:r>
              <a:rPr lang="en-US" dirty="0" smtClean="0"/>
              <a:t>It helps to understand and predict organizational events,</a:t>
            </a:r>
          </a:p>
          <a:p>
            <a:r>
              <a:rPr lang="en-US" dirty="0" smtClean="0"/>
              <a:t>Main purpose of OB system is to “identify and then help manipulate the major human and organizational variables that affect the results the organisations are trying to achieve.</a:t>
            </a:r>
          </a:p>
          <a:p>
            <a:r>
              <a:rPr lang="en-US" dirty="0" smtClean="0"/>
              <a:t>It makes us to understand how we perceive our environmental forces that influence our behavior and attitude and finally produce the outcomes.</a:t>
            </a:r>
          </a:p>
          <a:p>
            <a:r>
              <a:rPr lang="en-US" dirty="0" smtClean="0"/>
              <a:t>With the help of this, it will be easy for us to plan and control human behavior to achieve organizational success.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965822233"/>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1. Globalisation </a:t>
            </a:r>
            <a:endParaRPr lang="en-US" b="1" i="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In this globalized world, companies develop operations worldwide, as workers chase job opportunities across national borders, managers have to become capable of working with people from different cultures.</a:t>
            </a:r>
          </a:p>
          <a:p>
            <a:r>
              <a:rPr lang="en-US" dirty="0" smtClean="0"/>
              <a:t>Globalisation poses both challenges and opportunities for managers. Challenges are, for example, adopting new technology, organizational change and restructuring, downsizing and their effects on human behavior.</a:t>
            </a:r>
          </a:p>
          <a:p>
            <a:r>
              <a:rPr lang="en-US" dirty="0" smtClean="0"/>
              <a:t>Whereas opportunities are low-cost advantages by competing in global markets, transfer of skills and technology and new career perspectives etc.</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80775100"/>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a:t>Some of the behavioural issues confronting our managers in the age of globalization are: </a:t>
            </a:r>
          </a:p>
          <a:p>
            <a:pPr>
              <a:buFontTx/>
              <a:buChar char="-"/>
            </a:pPr>
            <a:r>
              <a:rPr lang="en-US" sz="3200" dirty="0"/>
              <a:t>To cope with increasing dissatisfaction among workers due to the effects of downsizing and rightsizing that causes job losses</a:t>
            </a:r>
            <a:r>
              <a:rPr lang="en-US" sz="3200" dirty="0" smtClean="0"/>
              <a:t>.</a:t>
            </a:r>
          </a:p>
          <a:p>
            <a:pPr>
              <a:buFontTx/>
              <a:buChar char="-"/>
            </a:pPr>
            <a:r>
              <a:rPr lang="en-US" sz="3200" dirty="0"/>
              <a:t>To look for competent work force in order to cope with changing environmental situations and complexity by developing skills and competency of the workforce.</a:t>
            </a:r>
          </a:p>
          <a:p>
            <a:pPr>
              <a:buFontTx/>
              <a:buChar char="-"/>
            </a:pPr>
            <a:endParaRPr lang="en-US" dirty="0"/>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014798747"/>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Tx/>
              <a:buChar char="-"/>
            </a:pPr>
            <a:r>
              <a:rPr lang="en-US" sz="3600" dirty="0" smtClean="0"/>
              <a:t>To fulfill increasing expectations of workers at workplaces accompanied by increasing quality, cost and innovative requirements of organisations.</a:t>
            </a:r>
          </a:p>
          <a:p>
            <a:pPr>
              <a:buFontTx/>
              <a:buChar char="-"/>
            </a:pPr>
            <a:r>
              <a:rPr lang="en-US" sz="3600" dirty="0" smtClean="0"/>
              <a:t>To work in cross-cultural situation and to manage work-family balance.</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564908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2. Increasing workforce diversity</a:t>
            </a:r>
            <a:endParaRPr lang="en-US" b="1" i="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Workforce from different countries with different values and cultures, education and training, backgrounds and representing different races and religions are participating in workplaces.</a:t>
            </a:r>
          </a:p>
          <a:p>
            <a:r>
              <a:rPr lang="en-US" dirty="0" smtClean="0"/>
              <a:t>They are different in primary and secondary dimensions categories. Primary categories are ethnicity, race, mental ability, sexual orientation, gender and age. Individuals have very little or no influence over these diversities.</a:t>
            </a:r>
          </a:p>
          <a:p>
            <a:r>
              <a:rPr lang="en-US" dirty="0" smtClean="0"/>
              <a:t>The secondary category of diversity includes education, work experience, income, marital status, religious beliefs, geographic location and parental status. Individuals have moderate-to-strong influence over these dimensions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63447971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Critical behavioural issues:</a:t>
            </a:r>
          </a:p>
          <a:p>
            <a:pPr>
              <a:buFontTx/>
              <a:buChar char="-"/>
            </a:pPr>
            <a:r>
              <a:rPr lang="en-US" dirty="0" smtClean="0"/>
              <a:t>The need for providing a family-friendly work environment to celebrate diversity.</a:t>
            </a:r>
          </a:p>
          <a:p>
            <a:pPr>
              <a:buFontTx/>
              <a:buChar char="-"/>
            </a:pPr>
            <a:r>
              <a:rPr lang="en-US" dirty="0" smtClean="0"/>
              <a:t>Arranging diversity-awareness programmes that help to come together for people of different background, cultures and values.</a:t>
            </a:r>
          </a:p>
          <a:p>
            <a:pPr>
              <a:buFontTx/>
              <a:buChar char="-"/>
            </a:pPr>
            <a:r>
              <a:rPr lang="en-US" dirty="0" smtClean="0"/>
              <a:t>Increasing racial, gender and ethnic complexities at work places.</a:t>
            </a:r>
          </a:p>
          <a:p>
            <a:pPr>
              <a:buFontTx/>
              <a:buChar char="-"/>
            </a:pPr>
            <a:r>
              <a:rPr lang="en-US" dirty="0" smtClean="0"/>
              <a:t>Bringing together people of different skills and backgrounds to solve complex business problems.</a:t>
            </a:r>
          </a:p>
          <a:p>
            <a:pPr>
              <a:buFontTx/>
              <a:buChar char="-"/>
            </a:pPr>
            <a:r>
              <a:rPr lang="en-US" dirty="0" smtClean="0"/>
              <a:t>Organising employee training and development programmes to influence primary and secondary elements of diversities.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583703033"/>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3. Emerging Employment Relationships</a:t>
            </a:r>
            <a:endParaRPr lang="en-US"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t> A New forms of employment relationships have emerged and are influencing human behavior at work.</a:t>
            </a:r>
          </a:p>
          <a:p>
            <a:r>
              <a:rPr lang="en-US" dirty="0" smtClean="0"/>
              <a:t>The concept of lifetime employment is challenged by increasing needs of </a:t>
            </a:r>
            <a:r>
              <a:rPr lang="en-US" b="1" i="1" dirty="0" smtClean="0"/>
              <a:t>employability, </a:t>
            </a:r>
            <a:r>
              <a:rPr lang="en-US" dirty="0" smtClean="0"/>
              <a:t>which refers to the “new deal” employment relationship in which the job is viewed as a temporary event, so employees are expected to keep pace with changing competency requirements and shift to new projects as demand requires.</a:t>
            </a:r>
          </a:p>
          <a:p>
            <a:r>
              <a:rPr lang="en-US" dirty="0" smtClean="0"/>
              <a:t>As a result of the new deal concept of employability, the workforce should be engaged in a continuous improvement process by learning new skills, so that they can be kept employed in the changing environmental situation.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538100315"/>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Employability has also implications for designing jobs, enhancing organizational loyalty, career opportunity and workplace stress in the organization.</a:t>
            </a:r>
          </a:p>
          <a:p>
            <a:r>
              <a:rPr lang="en-US" dirty="0" smtClean="0"/>
              <a:t>For managers it is necessary to keep their workers prepared in order to meet the changing organizational challenges.</a:t>
            </a:r>
          </a:p>
          <a:p>
            <a:r>
              <a:rPr lang="en-US" dirty="0" smtClean="0"/>
              <a:t>The next form of employment relations is increasing demand for </a:t>
            </a:r>
            <a:r>
              <a:rPr lang="en-US" b="1" i="1" dirty="0" smtClean="0"/>
              <a:t>contingent workforce</a:t>
            </a:r>
            <a:r>
              <a:rPr lang="en-US" dirty="0" smtClean="0"/>
              <a:t>.</a:t>
            </a:r>
          </a:p>
          <a:p>
            <a:r>
              <a:rPr lang="en-US" dirty="0" smtClean="0"/>
              <a:t>Contingent workers does not only fulfill peak-time business needs of an organization but also minimize employee cost. Similarly, employees of this nature can work to maintain a balance between family and work and to earn an extra income from part-time job.</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445820631"/>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smtClean="0"/>
              <a:t>The implications of this form of employment are for managing employee loyalty and career dynamics.</a:t>
            </a:r>
          </a:p>
          <a:p>
            <a:r>
              <a:rPr lang="en-US" dirty="0" smtClean="0"/>
              <a:t>The next form of employment relationship is</a:t>
            </a:r>
            <a:r>
              <a:rPr lang="en-US" b="1" i="1" dirty="0" smtClean="0"/>
              <a:t> telecommuting</a:t>
            </a:r>
            <a:r>
              <a:rPr lang="en-US" dirty="0" smtClean="0"/>
              <a:t>.</a:t>
            </a:r>
          </a:p>
          <a:p>
            <a:r>
              <a:rPr lang="en-US" dirty="0" smtClean="0"/>
              <a:t>In this form of employment relationships, work places are highly decentralized and employees are no longer needed to work at office.</a:t>
            </a:r>
          </a:p>
          <a:p>
            <a:r>
              <a:rPr lang="en-US" dirty="0" smtClean="0"/>
              <a:t>This form of decentralized work sites will achieve economies by reducing space requirement, time of to and from office, and, at the same time, it helps balance work and family life for the workers.</a:t>
            </a:r>
          </a:p>
          <a:p>
            <a:r>
              <a:rPr lang="en-US" dirty="0" smtClean="0"/>
              <a:t>However, it brings difficult situations for managers to evaluate performance and supervise work of the subordinates.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9277938"/>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64025"/>
            <a:ext cx="10515600" cy="464024"/>
          </a:xfrm>
        </p:spPr>
        <p:txBody>
          <a:bodyPr>
            <a:normAutofit fontScale="90000"/>
          </a:bodyPr>
          <a:lstStyle/>
          <a:p>
            <a:r>
              <a:rPr lang="en-US" sz="3100" b="1" dirty="0">
                <a:solidFill>
                  <a:srgbClr val="FF0000"/>
                </a:solidFill>
              </a:rPr>
              <a:t>Critical behavioural issues:</a:t>
            </a:r>
            <a:r>
              <a:rPr lang="en-US" sz="2800" dirty="0"/>
              <a:t/>
            </a:r>
            <a:br>
              <a:rPr lang="en-US" sz="2800" dirty="0"/>
            </a:br>
            <a:endParaRPr lang="en-US" dirty="0"/>
          </a:p>
        </p:txBody>
      </p:sp>
      <p:sp>
        <p:nvSpPr>
          <p:cNvPr id="3" name="Content Placeholder 2"/>
          <p:cNvSpPr>
            <a:spLocks noGrp="1"/>
          </p:cNvSpPr>
          <p:nvPr>
            <p:ph idx="1"/>
          </p:nvPr>
        </p:nvSpPr>
        <p:spPr>
          <a:xfrm>
            <a:off x="838200" y="1078173"/>
            <a:ext cx="10515600" cy="5098790"/>
          </a:xfrm>
        </p:spPr>
        <p:txBody>
          <a:bodyPr/>
          <a:lstStyle/>
          <a:p>
            <a:pPr>
              <a:buFontTx/>
              <a:buChar char="-"/>
            </a:pPr>
            <a:r>
              <a:rPr lang="en-US" dirty="0" smtClean="0"/>
              <a:t>To be ready for the changing management requirements of individuals, teams and organisations.</a:t>
            </a:r>
          </a:p>
          <a:p>
            <a:pPr>
              <a:buFontTx/>
              <a:buChar char="-"/>
            </a:pPr>
            <a:r>
              <a:rPr lang="en-US" dirty="0" smtClean="0"/>
              <a:t>To manage workplace stress that is caused by new skills requirements of the employees.</a:t>
            </a:r>
          </a:p>
          <a:p>
            <a:pPr>
              <a:buFontTx/>
              <a:buChar char="-"/>
            </a:pPr>
            <a:r>
              <a:rPr lang="en-US" dirty="0" smtClean="0"/>
              <a:t>To make contingent workforce more committed and loyal at work and towards organisations.</a:t>
            </a:r>
          </a:p>
          <a:p>
            <a:pPr>
              <a:buFontTx/>
              <a:buChar char="-"/>
            </a:pPr>
            <a:r>
              <a:rPr lang="en-US" dirty="0" smtClean="0"/>
              <a:t>To evaluate performance of telecommuters and members of virtual teams.</a:t>
            </a:r>
          </a:p>
          <a:p>
            <a:pPr>
              <a:buFontTx/>
              <a:buChar char="-"/>
            </a:pPr>
            <a:r>
              <a:rPr lang="en-US" dirty="0" smtClean="0"/>
              <a:t>To redesign work and restructure organisations in the changing employment situations.</a:t>
            </a:r>
          </a:p>
          <a:p>
            <a:pPr>
              <a:buFontTx/>
              <a:buChar char="-"/>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07637673"/>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FF0000"/>
                </a:solidFill>
              </a:rPr>
              <a:t>4. Information Technology</a:t>
            </a:r>
            <a:endParaRPr lang="en-US" b="1" i="1" dirty="0">
              <a:solidFill>
                <a:srgbClr val="FF0000"/>
              </a:solidFill>
            </a:endParaRPr>
          </a:p>
        </p:txBody>
      </p:sp>
      <p:sp>
        <p:nvSpPr>
          <p:cNvPr id="3" name="Content Placeholder 2"/>
          <p:cNvSpPr>
            <a:spLocks noGrp="1"/>
          </p:cNvSpPr>
          <p:nvPr>
            <p:ph idx="1"/>
          </p:nvPr>
        </p:nvSpPr>
        <p:spPr/>
        <p:txBody>
          <a:bodyPr/>
          <a:lstStyle/>
          <a:p>
            <a:r>
              <a:rPr lang="en-US" dirty="0" smtClean="0"/>
              <a:t>Technology refers to mechanical and intellectual processes used to transform inputs into outputs.</a:t>
            </a:r>
          </a:p>
          <a:p>
            <a:r>
              <a:rPr lang="en-US" dirty="0" smtClean="0"/>
              <a:t>It is obvious that, rapid changes in information technology have made substantial increases in the current skills requirements to work in modern organisations.</a:t>
            </a:r>
          </a:p>
          <a:p>
            <a:r>
              <a:rPr lang="en-US" dirty="0" smtClean="0"/>
              <a:t>Blue-</a:t>
            </a:r>
            <a:r>
              <a:rPr lang="en-US" dirty="0" err="1" smtClean="0"/>
              <a:t>colour</a:t>
            </a:r>
            <a:r>
              <a:rPr lang="en-US" dirty="0" smtClean="0"/>
              <a:t> jobs have been replaced by knowledge workers. There is an increasing demand for computer programmers, computer scientists and other professional workers.</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037294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5400" b="1" dirty="0" smtClean="0"/>
              <a:t>Inputs from environmental stimuli</a:t>
            </a:r>
            <a:endParaRPr lang="en-US" sz="5400" b="1" dirty="0"/>
          </a:p>
        </p:txBody>
      </p:sp>
      <p:sp>
        <p:nvSpPr>
          <p:cNvPr id="3" name="Content Placeholder 2"/>
          <p:cNvSpPr>
            <a:spLocks noGrp="1"/>
          </p:cNvSpPr>
          <p:nvPr>
            <p:ph idx="1"/>
          </p:nvPr>
        </p:nvSpPr>
        <p:spPr/>
        <p:txBody>
          <a:bodyPr/>
          <a:lstStyle/>
          <a:p>
            <a:r>
              <a:rPr lang="en-US" dirty="0" smtClean="0"/>
              <a:t>Begins when environmental stimuli are received through our senses.</a:t>
            </a:r>
          </a:p>
          <a:p>
            <a:r>
              <a:rPr lang="en-US" dirty="0" smtClean="0"/>
              <a:t>These senses are feeling, hearing, smelling and testing.</a:t>
            </a:r>
          </a:p>
          <a:p>
            <a:r>
              <a:rPr lang="en-US" dirty="0" smtClean="0"/>
              <a:t>They are constantly bombarded, and some thing get noticed, but most are screened out (selective perception).</a:t>
            </a:r>
          </a:p>
          <a:p>
            <a:r>
              <a:rPr lang="en-US" dirty="0" smtClean="0"/>
              <a:t>We noticed things because of their sizes, intensity, motion, repetition and novelty.</a:t>
            </a:r>
          </a:p>
          <a:p>
            <a:r>
              <a:rPr lang="en-US" dirty="0" smtClean="0"/>
              <a:t>The noticed things are organized and interpreted based on various information processing activities at the individual, group, and </a:t>
            </a:r>
            <a:r>
              <a:rPr lang="en-US" smtClean="0"/>
              <a:t>team levels.</a:t>
            </a:r>
            <a:endParaRPr lang="en-US"/>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87542874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Information technology has made possible telecommuting and virtual work teams and, at the same time, poses challenges for the managers on how to configure organizational structure and how to relate employees with their customers.</a:t>
            </a:r>
          </a:p>
          <a:p>
            <a:r>
              <a:rPr lang="en-US" dirty="0" smtClean="0"/>
              <a:t>Information technology has also made possible creating network organizations where by several organisations come together(strategic alliance) to create a product or service. </a:t>
            </a:r>
          </a:p>
          <a:p>
            <a:r>
              <a:rPr lang="en-US" dirty="0" smtClean="0"/>
              <a:t>With the increasing use of computer based information technology, work places have been revolutionizing by:</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90453703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Changing nature of tasks performed;</a:t>
            </a:r>
          </a:p>
          <a:p>
            <a:r>
              <a:rPr lang="en-US" dirty="0" smtClean="0"/>
              <a:t>Structuring organisations;</a:t>
            </a:r>
          </a:p>
          <a:p>
            <a:r>
              <a:rPr lang="en-US" dirty="0" smtClean="0"/>
              <a:t>Providing smart services to the customers;</a:t>
            </a:r>
          </a:p>
          <a:p>
            <a:r>
              <a:rPr lang="en-US" dirty="0" smtClean="0"/>
              <a:t>Leading and managing different human resources in organisations;</a:t>
            </a:r>
          </a:p>
          <a:p>
            <a:r>
              <a:rPr lang="en-US" dirty="0" smtClean="0"/>
              <a:t>Planning and controlling operating system;</a:t>
            </a:r>
          </a:p>
          <a:p>
            <a:r>
              <a:rPr lang="en-US" dirty="0" smtClean="0"/>
              <a:t>Developing new and effective communication networks; and</a:t>
            </a:r>
          </a:p>
          <a:p>
            <a:r>
              <a:rPr lang="en-US" dirty="0" smtClean="0"/>
              <a:t>Changing many other tasks to be performed.</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016792676"/>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Perhaps changes in technology have had greater impact than any others in the workplaces and, subsequently, on behavior patterns of working people.</a:t>
            </a:r>
          </a:p>
          <a:p>
            <a:r>
              <a:rPr lang="en-US" dirty="0" smtClean="0"/>
              <a:t>On the one hand, it provides opportunities for the people to work in highly advanced technology, on the other, there are chances of work stress for those employees who do not posses required skills to work in changing technology.</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21839566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rgbClr val="FF0000"/>
                </a:solidFill>
              </a:rPr>
              <a:t>Critical behavioural issues</a:t>
            </a:r>
            <a:endParaRPr lang="en-US" sz="3600" b="1" dirty="0">
              <a:solidFill>
                <a:srgbClr val="FF0000"/>
              </a:solidFill>
            </a:endParaRPr>
          </a:p>
        </p:txBody>
      </p:sp>
      <p:sp>
        <p:nvSpPr>
          <p:cNvPr id="3" name="Content Placeholder 2"/>
          <p:cNvSpPr>
            <a:spLocks noGrp="1"/>
          </p:cNvSpPr>
          <p:nvPr>
            <p:ph idx="1"/>
          </p:nvPr>
        </p:nvSpPr>
        <p:spPr/>
        <p:txBody>
          <a:bodyPr/>
          <a:lstStyle/>
          <a:p>
            <a:r>
              <a:rPr lang="en-US" dirty="0" smtClean="0"/>
              <a:t>The days are gone, when managers were communicating face-to-face and evaluating performance based on individuals’ face time incurred in workplace.</a:t>
            </a:r>
          </a:p>
          <a:p>
            <a:r>
              <a:rPr lang="en-US" dirty="0" smtClean="0"/>
              <a:t>With the use of technology, the organization has become lean and individuals working in it are more able to undertake self-evaluation.</a:t>
            </a:r>
          </a:p>
          <a:p>
            <a:r>
              <a:rPr lang="en-US" dirty="0" smtClean="0"/>
              <a:t>Thus, managers have more time to look for new business challenges and opportunities.</a:t>
            </a:r>
          </a:p>
          <a:p>
            <a:r>
              <a:rPr lang="en-US" dirty="0" smtClean="0"/>
              <a:t>In addition, there are different issues that have emerged, out of developments in ICT.</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91111286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Managers should be able to foresee behavioural dimensions of technological advancement such as how to manage communication problems among the members of virtual team, enhancing commitment at work and provide career opportunities.</a:t>
            </a:r>
          </a:p>
          <a:p>
            <a:pPr>
              <a:buFont typeface="Wingdings" panose="05000000000000000000" pitchFamily="2" charset="2"/>
              <a:buChar char="Ø"/>
            </a:pPr>
            <a:r>
              <a:rPr lang="en-US" dirty="0" smtClean="0"/>
              <a:t>To make cost-effective use of computer technology through motivating people at work.</a:t>
            </a:r>
          </a:p>
          <a:p>
            <a:pPr>
              <a:buFont typeface="Wingdings" panose="05000000000000000000" pitchFamily="2" charset="2"/>
              <a:buChar char="Ø"/>
            </a:pPr>
            <a:r>
              <a:rPr lang="en-US" dirty="0" smtClean="0"/>
              <a:t>To understand and manage values and requirements of new generation employees such as computer scientists and computer programmers.</a:t>
            </a:r>
          </a:p>
          <a:p>
            <a:pPr>
              <a:buFont typeface="Wingdings" panose="05000000000000000000" pitchFamily="2" charset="2"/>
              <a:buChar char="Ø"/>
            </a:pPr>
            <a:r>
              <a:rPr lang="en-US" dirty="0" smtClean="0"/>
              <a:t>To configure organisations as per technological requirements.</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230055585"/>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5. Business Ethics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Ethics is concerned with the moral principles or values that determine whether our action is right or wrong.</a:t>
            </a:r>
          </a:p>
          <a:p>
            <a:r>
              <a:rPr lang="en-US" dirty="0" smtClean="0"/>
              <a:t>There are legal components of many kinds of ethical behavior. However, one of the challenges for our decision makers is to decide on whether a certain behavior is ethical or not.</a:t>
            </a:r>
          </a:p>
          <a:p>
            <a:r>
              <a:rPr lang="en-US" dirty="0" smtClean="0"/>
              <a:t>There are different cultural and external influences on employees’ ethical behavior individually or in a team, ultimately affecting their performance.</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78941645"/>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cultural influences come from family, friends, neighbours, schools and colleges whereas, external influences come from legal, political, economic, industrial relations factors. These influences produce ethical or unethical codes of conduct.</a:t>
            </a:r>
          </a:p>
          <a:p>
            <a:r>
              <a:rPr lang="en-US" dirty="0" smtClean="0"/>
              <a:t>Some of these codes are positive and result in functional effects on individuals, groups and organizational change and development. Where as some of them produce negative behavioural conducts such as sexual harassment and discrimination in HR practices such as rewards and promotions at workplace.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307510423"/>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t>Three guiding ethical principles at workplace are:</a:t>
            </a:r>
            <a:endParaRPr lang="en-US" sz="3600" b="1" dirty="0"/>
          </a:p>
        </p:txBody>
      </p:sp>
      <p:sp>
        <p:nvSpPr>
          <p:cNvPr id="3" name="Content Placeholder 2"/>
          <p:cNvSpPr>
            <a:spLocks noGrp="1"/>
          </p:cNvSpPr>
          <p:nvPr>
            <p:ph idx="1"/>
          </p:nvPr>
        </p:nvSpPr>
        <p:spPr/>
        <p:txBody>
          <a:bodyPr/>
          <a:lstStyle/>
          <a:p>
            <a:pPr marL="514350" indent="-514350">
              <a:buFont typeface="+mj-lt"/>
              <a:buAutoNum type="arabicPeriod"/>
            </a:pPr>
            <a:r>
              <a:rPr lang="en-US" b="1" i="1" dirty="0" smtClean="0"/>
              <a:t>Utilitarianism: </a:t>
            </a:r>
            <a:r>
              <a:rPr lang="en-US" dirty="0" smtClean="0"/>
              <a:t>Every decision maker has to make decisions for the greatest good of all employees working in the organization.</a:t>
            </a:r>
          </a:p>
          <a:p>
            <a:pPr marL="514350" indent="-514350">
              <a:buFont typeface="+mj-lt"/>
              <a:buAutoNum type="arabicPeriod"/>
            </a:pPr>
            <a:r>
              <a:rPr lang="en-US" b="1" i="1" dirty="0" smtClean="0"/>
              <a:t>Individual rights: </a:t>
            </a:r>
            <a:r>
              <a:rPr lang="en-US" dirty="0" smtClean="0"/>
              <a:t>Every employee working in the organization has right to use their personal freedom such as freedom of movement, physical security, freedom of speech and freedom from torture.</a:t>
            </a:r>
          </a:p>
          <a:p>
            <a:pPr marL="514350" indent="-514350">
              <a:buFont typeface="+mj-lt"/>
              <a:buAutoNum type="arabicPeriod"/>
            </a:pPr>
            <a:r>
              <a:rPr lang="en-US" b="1" i="1" dirty="0" smtClean="0"/>
              <a:t>Distributive justice: </a:t>
            </a:r>
            <a:r>
              <a:rPr lang="en-US" dirty="0" smtClean="0"/>
              <a:t>According to this principle, inequality in a society is acceptable in case everyone has opportunity to reach most favoured position and if it is for the welfare of the least well-off people.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983161127"/>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main concern for our managers is to implement the above code of conducts.</a:t>
            </a:r>
          </a:p>
          <a:p>
            <a:r>
              <a:rPr lang="en-US" dirty="0" smtClean="0"/>
              <a:t>Some organisations have explicit code of conduct whereas others do not have such explicit code of conduct to guide employees behavior.</a:t>
            </a:r>
          </a:p>
          <a:p>
            <a:r>
              <a:rPr lang="en-US" dirty="0" smtClean="0"/>
              <a:t>However, the above three principles might be helpful to handle ethical problems(if any) in the organization.</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79867899"/>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Critical behavioural issues</a:t>
            </a:r>
            <a:endParaRPr lang="en-US" dirty="0">
              <a:solidFill>
                <a:srgbClr val="FF0000"/>
              </a:solidFill>
            </a:endParaRPr>
          </a:p>
        </p:txBody>
      </p:sp>
      <p:sp>
        <p:nvSpPr>
          <p:cNvPr id="3" name="Content Placeholder 2"/>
          <p:cNvSpPr>
            <a:spLocks noGrp="1"/>
          </p:cNvSpPr>
          <p:nvPr>
            <p:ph idx="1"/>
          </p:nvPr>
        </p:nvSpPr>
        <p:spPr/>
        <p:txBody>
          <a:bodyPr/>
          <a:lstStyle/>
          <a:p>
            <a:r>
              <a:rPr lang="en-US" dirty="0" smtClean="0"/>
              <a:t>For our managers there are behavioural implications for managing ethics in workplace.</a:t>
            </a:r>
          </a:p>
          <a:p>
            <a:r>
              <a:rPr lang="en-US" dirty="0" smtClean="0"/>
              <a:t>With a view to manage ethical dilemmas they should know about leadership, group dynamics, group culture and norms that have great impacts on the ethical behavior of individuals.</a:t>
            </a:r>
          </a:p>
          <a:p>
            <a:r>
              <a:rPr lang="en-US" dirty="0" smtClean="0"/>
              <a:t>Some of the ethical issues confronting our managers are the following:</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6198906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7200" b="1" dirty="0" smtClean="0"/>
              <a:t>OB Process</a:t>
            </a:r>
            <a:endParaRPr lang="en-US" sz="7200" b="1" dirty="0"/>
          </a:p>
        </p:txBody>
      </p:sp>
      <p:sp>
        <p:nvSpPr>
          <p:cNvPr id="3" name="Content Placeholder 2"/>
          <p:cNvSpPr>
            <a:spLocks noGrp="1"/>
          </p:cNvSpPr>
          <p:nvPr>
            <p:ph idx="1"/>
          </p:nvPr>
        </p:nvSpPr>
        <p:spPr/>
        <p:txBody>
          <a:bodyPr/>
          <a:lstStyle/>
          <a:p>
            <a:pPr marL="514350" indent="-514350">
              <a:buFont typeface="+mj-lt"/>
              <a:buAutoNum type="arabicPeriod"/>
            </a:pPr>
            <a:r>
              <a:rPr lang="en-US" sz="5400" b="1" dirty="0" smtClean="0"/>
              <a:t>Individual level: </a:t>
            </a:r>
            <a:r>
              <a:rPr lang="en-US" sz="4400" dirty="0" smtClean="0"/>
              <a:t>How an individual processes information is based on his/her degree of motivation and perceptions. Similarly, personalities, attitude and values are determining factors for the behavioural outcomes.</a:t>
            </a:r>
            <a:endParaRPr lang="en-US" sz="44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20148539"/>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To decide on which work behavior is right and which is not.</a:t>
            </a:r>
          </a:p>
          <a:p>
            <a:r>
              <a:rPr lang="en-US" dirty="0" smtClean="0"/>
              <a:t>To deal with the ethical problems such as sexual harassment and discriminating practices related to human resource management.</a:t>
            </a:r>
          </a:p>
          <a:p>
            <a:r>
              <a:rPr lang="en-US" dirty="0" smtClean="0"/>
              <a:t>To recognize individual rights and to value all employees at work.</a:t>
            </a:r>
          </a:p>
          <a:p>
            <a:r>
              <a:rPr lang="en-US" dirty="0" smtClean="0"/>
              <a:t>To assist least well-off people such as differently-abled and women at work.</a:t>
            </a:r>
          </a:p>
          <a:p>
            <a:r>
              <a:rPr lang="en-US" dirty="0" smtClean="0"/>
              <a:t>To develop explicit and implicit ethical code of conduct.</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45823040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b="1" i="1" dirty="0" smtClean="0"/>
              <a:t>6. Continuous Improvement </a:t>
            </a:r>
            <a:r>
              <a:rPr lang="en-US" sz="4800" b="1" i="1" dirty="0" err="1" smtClean="0"/>
              <a:t>Programme</a:t>
            </a:r>
            <a:r>
              <a:rPr lang="en-US" sz="4800" b="1" i="1" dirty="0" smtClean="0"/>
              <a:t> and </a:t>
            </a:r>
            <a:r>
              <a:rPr lang="en-US" sz="4800" b="1" i="1" dirty="0"/>
              <a:t>W</a:t>
            </a:r>
            <a:r>
              <a:rPr lang="en-US" sz="4800" b="1" i="1" dirty="0" smtClean="0"/>
              <a:t>ork </a:t>
            </a:r>
            <a:r>
              <a:rPr lang="en-US" sz="4800" b="1" i="1" dirty="0"/>
              <a:t>P</a:t>
            </a:r>
            <a:r>
              <a:rPr lang="en-US" sz="4800" b="1" i="1" dirty="0" smtClean="0"/>
              <a:t>rocess Engineering</a:t>
            </a:r>
            <a:endParaRPr lang="en-US" sz="4800" b="1" i="1" dirty="0"/>
          </a:p>
        </p:txBody>
      </p:sp>
      <p:sp>
        <p:nvSpPr>
          <p:cNvPr id="3" name="Content Placeholder 2"/>
          <p:cNvSpPr>
            <a:spLocks noGrp="1"/>
          </p:cNvSpPr>
          <p:nvPr>
            <p:ph idx="1"/>
          </p:nvPr>
        </p:nvSpPr>
        <p:spPr/>
        <p:txBody>
          <a:bodyPr>
            <a:normAutofit lnSpcReduction="10000"/>
          </a:bodyPr>
          <a:lstStyle/>
          <a:p>
            <a:r>
              <a:rPr lang="en-US" dirty="0" smtClean="0"/>
              <a:t>Quality is the main concern of todays business </a:t>
            </a:r>
            <a:r>
              <a:rPr lang="en-US" dirty="0" err="1" smtClean="0"/>
              <a:t>organisations</a:t>
            </a:r>
            <a:r>
              <a:rPr lang="en-US" dirty="0" smtClean="0"/>
              <a:t> to attract and satisfy customers.</a:t>
            </a:r>
          </a:p>
          <a:p>
            <a:r>
              <a:rPr lang="en-US" dirty="0" smtClean="0"/>
              <a:t>CIP and WPE is the basis for competing in the market, increasing productivity and lowering costs of the product or services.</a:t>
            </a:r>
          </a:p>
          <a:p>
            <a:r>
              <a:rPr lang="en-US" dirty="0" smtClean="0"/>
              <a:t>It is the culture of organization to satisfy customers and suppliers and includes the following core values:</a:t>
            </a:r>
          </a:p>
          <a:p>
            <a:pPr>
              <a:buFontTx/>
              <a:buChar char="-"/>
            </a:pPr>
            <a:r>
              <a:rPr lang="en-US" dirty="0" smtClean="0"/>
              <a:t>Make it right for the customer at any cost.</a:t>
            </a:r>
          </a:p>
          <a:p>
            <a:pPr>
              <a:buFontTx/>
              <a:buChar char="-"/>
            </a:pPr>
            <a:r>
              <a:rPr lang="en-US" dirty="0" smtClean="0"/>
              <a:t>Internal customers are as important as external customers.</a:t>
            </a:r>
          </a:p>
          <a:p>
            <a:pPr>
              <a:buFontTx/>
              <a:buChar char="-"/>
            </a:pPr>
            <a:r>
              <a:rPr lang="en-US" dirty="0" smtClean="0"/>
              <a:t>Respond to every customer inquiry or complaint by the end of the day.</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51311380"/>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buFontTx/>
              <a:buChar char="-"/>
            </a:pPr>
            <a:r>
              <a:rPr lang="en-US" dirty="0" smtClean="0"/>
              <a:t>Answer the phone within two rings.</a:t>
            </a:r>
          </a:p>
          <a:p>
            <a:pPr>
              <a:buFontTx/>
              <a:buChar char="-"/>
            </a:pPr>
            <a:r>
              <a:rPr lang="en-US" dirty="0" smtClean="0"/>
              <a:t>The customer is always right.</a:t>
            </a:r>
          </a:p>
          <a:p>
            <a:pPr>
              <a:buFontTx/>
              <a:buChar char="-"/>
            </a:pPr>
            <a:r>
              <a:rPr lang="en-US" dirty="0" smtClean="0"/>
              <a:t>Not only meet customers’ expectations, but also delight the customers in the process.</a:t>
            </a:r>
          </a:p>
          <a:p>
            <a:pPr>
              <a:buFontTx/>
              <a:buChar char="-"/>
            </a:pPr>
            <a:r>
              <a:rPr lang="en-US" dirty="0" smtClean="0"/>
              <a:t>Teamwork and co-operation are more important than individual </a:t>
            </a:r>
            <a:r>
              <a:rPr lang="en-US" dirty="0" smtClean="0"/>
              <a:t>action.</a:t>
            </a:r>
            <a:endParaRPr lang="en-US" dirty="0" smtClean="0"/>
          </a:p>
          <a:p>
            <a:pPr>
              <a:buFontTx/>
              <a:buChar char="-"/>
            </a:pPr>
            <a:r>
              <a:rPr lang="en-US" dirty="0" smtClean="0"/>
              <a:t>Everyone is involved in the quality effort; no exceptions or bench sitting is allowed.</a:t>
            </a:r>
          </a:p>
          <a:p>
            <a:pPr>
              <a:buFontTx/>
              <a:buChar char="-"/>
            </a:pPr>
            <a:r>
              <a:rPr lang="en-US" dirty="0" smtClean="0"/>
              <a:t>Respond to every employee suggestion for quality improvement within one week.</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913342129"/>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Tx/>
              <a:buChar char="-"/>
            </a:pPr>
            <a:r>
              <a:rPr lang="en-US" dirty="0" smtClean="0"/>
              <a:t>Never be satisfied with the level of quality, always strive for continuous improvement.</a:t>
            </a:r>
          </a:p>
          <a:p>
            <a:r>
              <a:rPr lang="en-US" dirty="0" smtClean="0"/>
              <a:t>However, there are </a:t>
            </a:r>
            <a:r>
              <a:rPr lang="en-US" dirty="0" err="1" smtClean="0"/>
              <a:t>behavioural</a:t>
            </a:r>
            <a:r>
              <a:rPr lang="en-US" dirty="0" smtClean="0"/>
              <a:t> implications of this </a:t>
            </a:r>
            <a:r>
              <a:rPr lang="en-US" dirty="0" err="1" smtClean="0"/>
              <a:t>programme</a:t>
            </a:r>
            <a:r>
              <a:rPr lang="en-US" dirty="0" smtClean="0"/>
              <a:t>. With a view to improve total quality, it is necessary to involve all who are concerned with quality management.</a:t>
            </a:r>
          </a:p>
          <a:p>
            <a:r>
              <a:rPr lang="en-US" dirty="0" smtClean="0"/>
              <a:t>In the process of implementing TQM, the role of leader is paramount in involving employees and enhancing ownership and commitment at work.</a:t>
            </a:r>
          </a:p>
          <a:p>
            <a:r>
              <a:rPr lang="en-US" dirty="0" smtClean="0"/>
              <a:t>Moreover, for the implementation of TQM, work process re-engineering is required.</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4193172485"/>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3200" dirty="0" smtClean="0"/>
              <a:t>It is essential to cope with rapidly changing environmental elements by adjusting job dimensions such as job analysis and job design.</a:t>
            </a:r>
          </a:p>
          <a:p>
            <a:r>
              <a:rPr lang="en-US" sz="3200" dirty="0" smtClean="0"/>
              <a:t>With the application of work process re-engineering, organizations can make gains in cost, customer service improvement, and time management</a:t>
            </a:r>
            <a:r>
              <a:rPr lang="en-US" sz="3200" dirty="0" smtClean="0"/>
              <a:t>.</a:t>
            </a:r>
            <a:endParaRPr lang="en-US" sz="3200" dirty="0" smtClean="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68334327"/>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3200" dirty="0"/>
              <a:t>Employees ownership, involvement and commitment is necessary in the process of TQM. Moreover, the process of TQM and work process re-engineering will be successfully implemented when </a:t>
            </a:r>
            <a:r>
              <a:rPr lang="en-US" sz="3200" dirty="0" err="1"/>
              <a:t>behavioural</a:t>
            </a:r>
            <a:r>
              <a:rPr lang="en-US" sz="3200" dirty="0"/>
              <a:t> dimensions such as leadership behavior, workplace decentralization, group dynamics, empowerment, communication and interpersonal relations are properly regarded as elements of organizational change and development.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013184729"/>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i="1" dirty="0" smtClean="0"/>
              <a:t>Critical </a:t>
            </a:r>
            <a:r>
              <a:rPr lang="en-US" sz="4000" b="1" i="1" dirty="0" err="1"/>
              <a:t>B</a:t>
            </a:r>
            <a:r>
              <a:rPr lang="en-US" sz="4000" b="1" i="1" dirty="0" err="1" smtClean="0"/>
              <a:t>ehavioural</a:t>
            </a:r>
            <a:r>
              <a:rPr lang="en-US" sz="4000" b="1" i="1" dirty="0" smtClean="0"/>
              <a:t> Issues</a:t>
            </a:r>
            <a:endParaRPr lang="en-US" sz="4000" b="1" i="1" dirty="0"/>
          </a:p>
        </p:txBody>
      </p:sp>
      <p:sp>
        <p:nvSpPr>
          <p:cNvPr id="3" name="Content Placeholder 2"/>
          <p:cNvSpPr>
            <a:spLocks noGrp="1"/>
          </p:cNvSpPr>
          <p:nvPr>
            <p:ph idx="1"/>
          </p:nvPr>
        </p:nvSpPr>
        <p:spPr/>
        <p:txBody>
          <a:bodyPr/>
          <a:lstStyle/>
          <a:p>
            <a:r>
              <a:rPr lang="en-US" dirty="0" smtClean="0"/>
              <a:t>TQM takes a long-term perspective, assuming that organizational improvement is a continuous process that requires managers’ rigorous efforts.</a:t>
            </a:r>
          </a:p>
          <a:p>
            <a:r>
              <a:rPr lang="en-US" dirty="0" smtClean="0"/>
              <a:t>This means that, in the process of enhancing commitment to TQM, they have to face a number of </a:t>
            </a:r>
            <a:r>
              <a:rPr lang="en-US" dirty="0" err="1" smtClean="0"/>
              <a:t>behavioural</a:t>
            </a:r>
            <a:r>
              <a:rPr lang="en-US" dirty="0" smtClean="0"/>
              <a:t> issues and challenges, such as:</a:t>
            </a:r>
          </a:p>
          <a:p>
            <a:pPr>
              <a:buFontTx/>
              <a:buChar char="-"/>
            </a:pPr>
            <a:r>
              <a:rPr lang="en-US" dirty="0" smtClean="0"/>
              <a:t>To involve workers and other stakeholders in the TQM process following appropriate leadership style.</a:t>
            </a:r>
          </a:p>
          <a:p>
            <a:pPr>
              <a:buFontTx/>
              <a:buChar char="-"/>
            </a:pPr>
            <a:r>
              <a:rPr lang="en-US" dirty="0" smtClean="0"/>
              <a:t>Providing training and development for improving skills and career advancement of workers that enhances commitment.</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2385068409"/>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FontTx/>
              <a:buChar char="-"/>
            </a:pPr>
            <a:r>
              <a:rPr lang="en-US" dirty="0" smtClean="0"/>
              <a:t>Developing a friendly culture that makes the organization a place of work and play.</a:t>
            </a:r>
          </a:p>
          <a:p>
            <a:pPr>
              <a:buFontTx/>
              <a:buChar char="-"/>
            </a:pPr>
            <a:r>
              <a:rPr lang="en-US" dirty="0" smtClean="0"/>
              <a:t>Understanding group dynamics to involve teams in the work process improvement </a:t>
            </a:r>
            <a:r>
              <a:rPr lang="en-US" dirty="0" err="1" smtClean="0"/>
              <a:t>programme</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9928783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sz="4400" b="1" dirty="0" smtClean="0"/>
              <a:t>2. </a:t>
            </a:r>
            <a:r>
              <a:rPr lang="en-US" sz="4800" b="1" dirty="0" smtClean="0"/>
              <a:t>Group level: </a:t>
            </a:r>
            <a:r>
              <a:rPr lang="en-US" sz="4400" dirty="0" smtClean="0"/>
              <a:t>At the group level, information process is determined by its composition, size, cohesiveness and norms. Similarly, decision making, power and politics, conflict management and leadership are other behavioural outcomes elements. </a:t>
            </a:r>
            <a:endParaRPr lang="en-US"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360957795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marL="0" indent="0">
              <a:buNone/>
            </a:pPr>
            <a:r>
              <a:rPr lang="en-US" sz="4400" b="1" dirty="0" smtClean="0"/>
              <a:t>3. Organisational level: </a:t>
            </a:r>
            <a:r>
              <a:rPr lang="en-US" sz="4000" dirty="0" smtClean="0"/>
              <a:t>Appropriate organizational design and structure (Mechanistic and Organic) can work smoothly to minimize organizational challenges or threats. The role relationships among the people working in organisations and how they respond or interact with the environment determine OB outcomes.</a:t>
            </a:r>
            <a:endParaRPr lang="en-US" sz="4000" dirty="0"/>
          </a:p>
        </p:txBody>
      </p:sp>
      <p:sp>
        <p:nvSpPr>
          <p:cNvPr id="4" name="Footer Placeholder 3"/>
          <p:cNvSpPr>
            <a:spLocks noGrp="1"/>
          </p:cNvSpPr>
          <p:nvPr>
            <p:ph type="ftr" sz="quarter" idx="11"/>
          </p:nvPr>
        </p:nvSpPr>
        <p:spPr/>
        <p:txBody>
          <a:bodyPr/>
          <a:lstStyle/>
          <a:p>
            <a:r>
              <a:rPr lang="en-US" smtClean="0"/>
              <a:t>MBS 1st/Global/2016</a:t>
            </a:r>
            <a:endParaRPr lang="en-US"/>
          </a:p>
        </p:txBody>
      </p:sp>
    </p:spTree>
    <p:extLst>
      <p:ext uri="{BB962C8B-B14F-4D97-AF65-F5344CB8AC3E}">
        <p14:creationId xmlns:p14="http://schemas.microsoft.com/office/powerpoint/2010/main" val="12559031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670</TotalTime>
  <Words>4960</Words>
  <Application>Microsoft Office PowerPoint</Application>
  <PresentationFormat>Widescreen</PresentationFormat>
  <Paragraphs>344</Paragraphs>
  <Slides>77</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77</vt:i4>
      </vt:variant>
    </vt:vector>
  </HeadingPairs>
  <TitlesOfParts>
    <vt:vector size="82" baseType="lpstr">
      <vt:lpstr>Arial</vt:lpstr>
      <vt:lpstr>Calibri</vt:lpstr>
      <vt:lpstr>Calibri Light</vt:lpstr>
      <vt:lpstr>Wingdings</vt:lpstr>
      <vt:lpstr>Office Theme</vt:lpstr>
      <vt:lpstr>Organisational Behaviour</vt:lpstr>
      <vt:lpstr>Concept </vt:lpstr>
      <vt:lpstr>PowerPoint Presentation</vt:lpstr>
      <vt:lpstr>PowerPoint Presentation</vt:lpstr>
      <vt:lpstr>OB system</vt:lpstr>
      <vt:lpstr>Inputs from environmental stimuli</vt:lpstr>
      <vt:lpstr>OB Process</vt:lpstr>
      <vt:lpstr>PowerPoint Presentation</vt:lpstr>
      <vt:lpstr>PowerPoint Presentation</vt:lpstr>
      <vt:lpstr>OB Outcomes</vt:lpstr>
      <vt:lpstr>OB Outcome…….. Cont………</vt:lpstr>
      <vt:lpstr>PowerPoint Presentation</vt:lpstr>
      <vt:lpstr>Basic assumptions of OB</vt:lpstr>
      <vt:lpstr>Assumptions …….</vt:lpstr>
      <vt:lpstr>Assumptions….</vt:lpstr>
      <vt:lpstr>Assumptions…..</vt:lpstr>
      <vt:lpstr>Assumptions……</vt:lpstr>
      <vt:lpstr>Assumptions…….</vt:lpstr>
      <vt:lpstr>Assumptions…….</vt:lpstr>
      <vt:lpstr>Assumptions……..</vt:lpstr>
      <vt:lpstr>Assumptions……..</vt:lpstr>
      <vt:lpstr>Assumptions………</vt:lpstr>
      <vt:lpstr>Assumptions………</vt:lpstr>
      <vt:lpstr>Levels of OB analysis</vt:lpstr>
      <vt:lpstr>Individual level (Micro level)</vt:lpstr>
      <vt:lpstr>PowerPoint Presentation</vt:lpstr>
      <vt:lpstr>Group or interpersonal level (Meso level)</vt:lpstr>
      <vt:lpstr>PowerPoint Presentation</vt:lpstr>
      <vt:lpstr>Organisational level analysis (Macro level)</vt:lpstr>
      <vt:lpstr>PowerPoint Presentation</vt:lpstr>
      <vt:lpstr>Contributing disciplines to the field of OB</vt:lpstr>
      <vt:lpstr>PowerPoint Presentation</vt:lpstr>
      <vt:lpstr>1. Traditional Disciplines</vt:lpstr>
      <vt:lpstr>2. Sociology </vt:lpstr>
      <vt:lpstr>3. Anthropology</vt:lpstr>
      <vt:lpstr>PowerPoint Presentation</vt:lpstr>
      <vt:lpstr>4. Political Science</vt:lpstr>
      <vt:lpstr>PowerPoint Presentation</vt:lpstr>
      <vt:lpstr>5. Economics </vt:lpstr>
      <vt:lpstr>PowerPoint Presentation</vt:lpstr>
      <vt:lpstr>6. Industrial engineering</vt:lpstr>
      <vt:lpstr>PowerPoint Presentation</vt:lpstr>
      <vt:lpstr>2. Emerging Disciplines</vt:lpstr>
      <vt:lpstr>PowerPoint Presentation</vt:lpstr>
      <vt:lpstr>B. Information system</vt:lpstr>
      <vt:lpstr>C. Women’s studies</vt:lpstr>
      <vt:lpstr>D. Medicine</vt:lpstr>
      <vt:lpstr>PowerPoint Presentation</vt:lpstr>
      <vt:lpstr>Challenges and opportunities for OB</vt:lpstr>
      <vt:lpstr>1. Globalisation </vt:lpstr>
      <vt:lpstr>PowerPoint Presentation</vt:lpstr>
      <vt:lpstr>PowerPoint Presentation</vt:lpstr>
      <vt:lpstr>2. Increasing workforce diversity</vt:lpstr>
      <vt:lpstr>PowerPoint Presentation</vt:lpstr>
      <vt:lpstr>3. Emerging Employment Relationships</vt:lpstr>
      <vt:lpstr>PowerPoint Presentation</vt:lpstr>
      <vt:lpstr>PowerPoint Presentation</vt:lpstr>
      <vt:lpstr>Critical behavioural issues: </vt:lpstr>
      <vt:lpstr>4. Information Technology</vt:lpstr>
      <vt:lpstr>PowerPoint Presentation</vt:lpstr>
      <vt:lpstr>PowerPoint Presentation</vt:lpstr>
      <vt:lpstr>PowerPoint Presentation</vt:lpstr>
      <vt:lpstr>Critical behavioural issues</vt:lpstr>
      <vt:lpstr>PowerPoint Presentation</vt:lpstr>
      <vt:lpstr>5. Business Ethics</vt:lpstr>
      <vt:lpstr>PowerPoint Presentation</vt:lpstr>
      <vt:lpstr>Three guiding ethical principles at workplace are:</vt:lpstr>
      <vt:lpstr>PowerPoint Presentation</vt:lpstr>
      <vt:lpstr>Critical behavioural issues</vt:lpstr>
      <vt:lpstr>PowerPoint Presentation</vt:lpstr>
      <vt:lpstr>6. Continuous Improvement Programme and Work Process Engineering</vt:lpstr>
      <vt:lpstr>PowerPoint Presentation</vt:lpstr>
      <vt:lpstr>PowerPoint Presentation</vt:lpstr>
      <vt:lpstr>PowerPoint Presentation</vt:lpstr>
      <vt:lpstr>PowerPoint Presentation</vt:lpstr>
      <vt:lpstr>Critical Behavioural Issues</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Organisation Behaviour</dc:title>
  <dc:creator>Baibhav Bista</dc:creator>
  <cp:lastModifiedBy>Baibhav Bista</cp:lastModifiedBy>
  <cp:revision>100</cp:revision>
  <dcterms:created xsi:type="dcterms:W3CDTF">2015-08-25T07:05:08Z</dcterms:created>
  <dcterms:modified xsi:type="dcterms:W3CDTF">2016-02-25T23:30:25Z</dcterms:modified>
</cp:coreProperties>
</file>