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3" r:id="rId37"/>
    <p:sldId id="297" r:id="rId38"/>
    <p:sldId id="294" r:id="rId39"/>
    <p:sldId id="295" r:id="rId40"/>
    <p:sldId id="296" r:id="rId41"/>
    <p:sldId id="298" r:id="rId42"/>
    <p:sldId id="299" r:id="rId43"/>
    <p:sldId id="292" r:id="rId44"/>
    <p:sldId id="300" r:id="rId45"/>
    <p:sldId id="301" r:id="rId46"/>
    <p:sldId id="302" r:id="rId47"/>
    <p:sldId id="303" r:id="rId48"/>
    <p:sldId id="304" r:id="rId49"/>
    <p:sldId id="305"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21" r:id="rId65"/>
    <p:sldId id="322" r:id="rId66"/>
    <p:sldId id="323" r:id="rId67"/>
    <p:sldId id="324" r:id="rId68"/>
    <p:sldId id="325" r:id="rId69"/>
    <p:sldId id="326" r:id="rId70"/>
    <p:sldId id="327" r:id="rId71"/>
    <p:sldId id="328" r:id="rId72"/>
    <p:sldId id="329" r:id="rId73"/>
    <p:sldId id="330" r:id="rId74"/>
    <p:sldId id="331" r:id="rId75"/>
    <p:sldId id="332" r:id="rId76"/>
    <p:sldId id="333" r:id="rId77"/>
    <p:sldId id="334" r:id="rId78"/>
    <p:sldId id="335" r:id="rId79"/>
    <p:sldId id="336" r:id="rId80"/>
    <p:sldId id="337" r:id="rId81"/>
    <p:sldId id="338" r:id="rId82"/>
    <p:sldId id="339" r:id="rId83"/>
    <p:sldId id="340" r:id="rId84"/>
    <p:sldId id="306" r:id="rId8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E17BAF-192E-406B-BA1A-224A810EAAFD}" type="datetimeFigureOut">
              <a:rPr lang="en-US" smtClean="0"/>
              <a:pPr/>
              <a:t>3/3/2016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EBBCB4-E1C0-4047-8553-D0742E6298DC}" type="slidenum">
              <a:rPr lang="en-US" smtClean="0"/>
              <a:pPr/>
              <a:t>‹#›</a:t>
            </a:fld>
            <a:endParaRPr lang="en-US"/>
          </a:p>
        </p:txBody>
      </p:sp>
    </p:spTree>
    <p:extLst>
      <p:ext uri="{BB962C8B-B14F-4D97-AF65-F5344CB8AC3E}">
        <p14:creationId xmlns:p14="http://schemas.microsoft.com/office/powerpoint/2010/main" val="2684804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E17BAF-192E-406B-BA1A-224A810EAAFD}" type="datetimeFigureOut">
              <a:rPr lang="en-US" smtClean="0"/>
              <a:pPr/>
              <a:t>3/3/2016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EBBCB4-E1C0-4047-8553-D0742E6298DC}" type="slidenum">
              <a:rPr lang="en-US" smtClean="0"/>
              <a:pPr/>
              <a:t>‹#›</a:t>
            </a:fld>
            <a:endParaRPr lang="en-US"/>
          </a:p>
        </p:txBody>
      </p:sp>
    </p:spTree>
    <p:extLst>
      <p:ext uri="{BB962C8B-B14F-4D97-AF65-F5344CB8AC3E}">
        <p14:creationId xmlns:p14="http://schemas.microsoft.com/office/powerpoint/2010/main" val="2612526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E17BAF-192E-406B-BA1A-224A810EAAFD}" type="datetimeFigureOut">
              <a:rPr lang="en-US" smtClean="0"/>
              <a:pPr/>
              <a:t>3/3/2016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EBBCB4-E1C0-4047-8553-D0742E6298DC}" type="slidenum">
              <a:rPr lang="en-US" smtClean="0"/>
              <a:pPr/>
              <a:t>‹#›</a:t>
            </a:fld>
            <a:endParaRPr lang="en-US"/>
          </a:p>
        </p:txBody>
      </p:sp>
    </p:spTree>
    <p:extLst>
      <p:ext uri="{BB962C8B-B14F-4D97-AF65-F5344CB8AC3E}">
        <p14:creationId xmlns:p14="http://schemas.microsoft.com/office/powerpoint/2010/main" val="3182713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E17BAF-192E-406B-BA1A-224A810EAAFD}" type="datetimeFigureOut">
              <a:rPr lang="en-US" smtClean="0"/>
              <a:pPr/>
              <a:t>3/3/2016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EBBCB4-E1C0-4047-8553-D0742E6298DC}" type="slidenum">
              <a:rPr lang="en-US" smtClean="0"/>
              <a:pPr/>
              <a:t>‹#›</a:t>
            </a:fld>
            <a:endParaRPr lang="en-US"/>
          </a:p>
        </p:txBody>
      </p:sp>
    </p:spTree>
    <p:extLst>
      <p:ext uri="{BB962C8B-B14F-4D97-AF65-F5344CB8AC3E}">
        <p14:creationId xmlns:p14="http://schemas.microsoft.com/office/powerpoint/2010/main" val="3840538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E17BAF-192E-406B-BA1A-224A810EAAFD}" type="datetimeFigureOut">
              <a:rPr lang="en-US" smtClean="0"/>
              <a:pPr/>
              <a:t>3/3/2016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EBBCB4-E1C0-4047-8553-D0742E6298DC}" type="slidenum">
              <a:rPr lang="en-US" smtClean="0"/>
              <a:pPr/>
              <a:t>‹#›</a:t>
            </a:fld>
            <a:endParaRPr lang="en-US"/>
          </a:p>
        </p:txBody>
      </p:sp>
    </p:spTree>
    <p:extLst>
      <p:ext uri="{BB962C8B-B14F-4D97-AF65-F5344CB8AC3E}">
        <p14:creationId xmlns:p14="http://schemas.microsoft.com/office/powerpoint/2010/main" val="301796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E17BAF-192E-406B-BA1A-224A810EAAFD}" type="datetimeFigureOut">
              <a:rPr lang="en-US" smtClean="0"/>
              <a:pPr/>
              <a:t>3/3/2016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EBBCB4-E1C0-4047-8553-D0742E6298DC}" type="slidenum">
              <a:rPr lang="en-US" smtClean="0"/>
              <a:pPr/>
              <a:t>‹#›</a:t>
            </a:fld>
            <a:endParaRPr lang="en-US"/>
          </a:p>
        </p:txBody>
      </p:sp>
    </p:spTree>
    <p:extLst>
      <p:ext uri="{BB962C8B-B14F-4D97-AF65-F5344CB8AC3E}">
        <p14:creationId xmlns:p14="http://schemas.microsoft.com/office/powerpoint/2010/main" val="2362025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E17BAF-192E-406B-BA1A-224A810EAAFD}" type="datetimeFigureOut">
              <a:rPr lang="en-US" smtClean="0"/>
              <a:pPr/>
              <a:t>3/3/2016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EBBCB4-E1C0-4047-8553-D0742E6298DC}" type="slidenum">
              <a:rPr lang="en-US" smtClean="0"/>
              <a:pPr/>
              <a:t>‹#›</a:t>
            </a:fld>
            <a:endParaRPr lang="en-US"/>
          </a:p>
        </p:txBody>
      </p:sp>
    </p:spTree>
    <p:extLst>
      <p:ext uri="{BB962C8B-B14F-4D97-AF65-F5344CB8AC3E}">
        <p14:creationId xmlns:p14="http://schemas.microsoft.com/office/powerpoint/2010/main" val="2425616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E17BAF-192E-406B-BA1A-224A810EAAFD}" type="datetimeFigureOut">
              <a:rPr lang="en-US" smtClean="0"/>
              <a:pPr/>
              <a:t>3/3/2016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EBBCB4-E1C0-4047-8553-D0742E6298DC}" type="slidenum">
              <a:rPr lang="en-US" smtClean="0"/>
              <a:pPr/>
              <a:t>‹#›</a:t>
            </a:fld>
            <a:endParaRPr lang="en-US"/>
          </a:p>
        </p:txBody>
      </p:sp>
    </p:spTree>
    <p:extLst>
      <p:ext uri="{BB962C8B-B14F-4D97-AF65-F5344CB8AC3E}">
        <p14:creationId xmlns:p14="http://schemas.microsoft.com/office/powerpoint/2010/main" val="2384243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E17BAF-192E-406B-BA1A-224A810EAAFD}" type="datetimeFigureOut">
              <a:rPr lang="en-US" smtClean="0"/>
              <a:pPr/>
              <a:t>3/3/2016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EBBCB4-E1C0-4047-8553-D0742E6298DC}" type="slidenum">
              <a:rPr lang="en-US" smtClean="0"/>
              <a:pPr/>
              <a:t>‹#›</a:t>
            </a:fld>
            <a:endParaRPr lang="en-US"/>
          </a:p>
        </p:txBody>
      </p:sp>
    </p:spTree>
    <p:extLst>
      <p:ext uri="{BB962C8B-B14F-4D97-AF65-F5344CB8AC3E}">
        <p14:creationId xmlns:p14="http://schemas.microsoft.com/office/powerpoint/2010/main" val="1198089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E17BAF-192E-406B-BA1A-224A810EAAFD}" type="datetimeFigureOut">
              <a:rPr lang="en-US" smtClean="0"/>
              <a:pPr/>
              <a:t>3/3/2016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EBBCB4-E1C0-4047-8553-D0742E6298DC}" type="slidenum">
              <a:rPr lang="en-US" smtClean="0"/>
              <a:pPr/>
              <a:t>‹#›</a:t>
            </a:fld>
            <a:endParaRPr lang="en-US"/>
          </a:p>
        </p:txBody>
      </p:sp>
    </p:spTree>
    <p:extLst>
      <p:ext uri="{BB962C8B-B14F-4D97-AF65-F5344CB8AC3E}">
        <p14:creationId xmlns:p14="http://schemas.microsoft.com/office/powerpoint/2010/main" val="635224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E17BAF-192E-406B-BA1A-224A810EAAFD}" type="datetimeFigureOut">
              <a:rPr lang="en-US" smtClean="0"/>
              <a:pPr/>
              <a:t>3/3/2016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EBBCB4-E1C0-4047-8553-D0742E6298DC}" type="slidenum">
              <a:rPr lang="en-US" smtClean="0"/>
              <a:pPr/>
              <a:t>‹#›</a:t>
            </a:fld>
            <a:endParaRPr lang="en-US"/>
          </a:p>
        </p:txBody>
      </p:sp>
    </p:spTree>
    <p:extLst>
      <p:ext uri="{BB962C8B-B14F-4D97-AF65-F5344CB8AC3E}">
        <p14:creationId xmlns:p14="http://schemas.microsoft.com/office/powerpoint/2010/main" val="3180965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E17BAF-192E-406B-BA1A-224A810EAAFD}" type="datetimeFigureOut">
              <a:rPr lang="en-US" smtClean="0"/>
              <a:pPr/>
              <a:t>3/3/2016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BBCB4-E1C0-4047-8553-D0742E6298DC}" type="slidenum">
              <a:rPr lang="en-US" smtClean="0"/>
              <a:pPr/>
              <a:t>‹#›</a:t>
            </a:fld>
            <a:endParaRPr lang="en-US"/>
          </a:p>
        </p:txBody>
      </p:sp>
    </p:spTree>
    <p:extLst>
      <p:ext uri="{BB962C8B-B14F-4D97-AF65-F5344CB8AC3E}">
        <p14:creationId xmlns:p14="http://schemas.microsoft.com/office/powerpoint/2010/main" val="39330011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b="1" dirty="0" smtClean="0"/>
              <a:t>Chapter Two</a:t>
            </a:r>
            <a:endParaRPr lang="en-US" sz="4000" b="1" dirty="0"/>
          </a:p>
        </p:txBody>
      </p:sp>
      <p:sp>
        <p:nvSpPr>
          <p:cNvPr id="3" name="Subtitle 2"/>
          <p:cNvSpPr>
            <a:spLocks noGrp="1"/>
          </p:cNvSpPr>
          <p:nvPr>
            <p:ph type="subTitle" idx="1"/>
          </p:nvPr>
        </p:nvSpPr>
        <p:spPr/>
        <p:txBody>
          <a:bodyPr>
            <a:normAutofit/>
          </a:bodyPr>
          <a:lstStyle/>
          <a:p>
            <a:r>
              <a:rPr lang="en-US" sz="4400" b="1" dirty="0" smtClean="0"/>
              <a:t>Understanding Individual Behaviour</a:t>
            </a:r>
            <a:endParaRPr lang="en-US" sz="4400" b="1" dirty="0"/>
          </a:p>
        </p:txBody>
      </p:sp>
    </p:spTree>
    <p:extLst>
      <p:ext uri="{BB962C8B-B14F-4D97-AF65-F5344CB8AC3E}">
        <p14:creationId xmlns:p14="http://schemas.microsoft.com/office/powerpoint/2010/main" val="30403501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i="1" u="sng" dirty="0" smtClean="0"/>
              <a:t>Emotion: </a:t>
            </a:r>
            <a:r>
              <a:rPr lang="en-US" dirty="0" smtClean="0"/>
              <a:t>Emotion is feeling deriving from one’s circumstances, experience, or relationships with others. It is an affective state of consciousness in which joy, sorrow, fear, hate, anger etc. is experienced by an individual. Strong feeling is directed towards a specific object, event or people. </a:t>
            </a:r>
          </a:p>
          <a:p>
            <a:r>
              <a:rPr lang="en-US" b="1" i="1" u="sng" dirty="0" smtClean="0"/>
              <a:t>Values: </a:t>
            </a:r>
            <a:r>
              <a:rPr lang="en-US" dirty="0" smtClean="0"/>
              <a:t>Values represent individual’s sense of what is right or wrong, good or bad and desirable or undesirable. They contain an element of judgment. They are stable and long lasting belief which is important to the individuals. Culture is the principle source of value.</a:t>
            </a:r>
            <a:endParaRPr lang="en-US" dirty="0"/>
          </a:p>
        </p:txBody>
      </p:sp>
    </p:spTree>
    <p:extLst>
      <p:ext uri="{BB962C8B-B14F-4D97-AF65-F5344CB8AC3E}">
        <p14:creationId xmlns:p14="http://schemas.microsoft.com/office/powerpoint/2010/main" val="17418265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i="1" u="sng" dirty="0" smtClean="0"/>
              <a:t>Beliefs: </a:t>
            </a:r>
            <a:r>
              <a:rPr lang="en-US" dirty="0" smtClean="0"/>
              <a:t>Beliefs are psychological foundation of individual behaviour refer to perception or attitude towards an object that an individual has developed through past experience and learning thus, generally based on knowledge, opinion, and faith. They provide continuity to personality and provide meaning to the perception.</a:t>
            </a:r>
          </a:p>
          <a:p>
            <a:r>
              <a:rPr lang="en-US" b="1" i="1" u="sng" dirty="0" smtClean="0"/>
              <a:t>Attitude: </a:t>
            </a:r>
            <a:r>
              <a:rPr lang="en-US" dirty="0" smtClean="0"/>
              <a:t>It is a judgmental state concerning objects, people or events. It may be either favorable or unfavorable. It is specific and less stable. It is specific because it concerns only with objects, people and event. It is unstable as it can be changed on the basis of time and situation.</a:t>
            </a:r>
            <a:endParaRPr lang="en-US" dirty="0"/>
          </a:p>
        </p:txBody>
      </p:sp>
    </p:spTree>
    <p:extLst>
      <p:ext uri="{BB962C8B-B14F-4D97-AF65-F5344CB8AC3E}">
        <p14:creationId xmlns:p14="http://schemas.microsoft.com/office/powerpoint/2010/main" val="29345314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i="1" u="sng" dirty="0" smtClean="0"/>
              <a:t>Ability: </a:t>
            </a:r>
            <a:r>
              <a:rPr lang="en-US" dirty="0" smtClean="0"/>
              <a:t>It involves both physical and mental skills of an individual. It shows an individual’s efficiency of dealing with complex problems and situation in tactful manner. Task related ability of an individual shows his/her task behaviour.</a:t>
            </a:r>
          </a:p>
          <a:p>
            <a:pPr marL="0" indent="0">
              <a:buNone/>
            </a:pPr>
            <a:endParaRPr lang="en-US" dirty="0"/>
          </a:p>
        </p:txBody>
      </p:sp>
    </p:spTree>
    <p:extLst>
      <p:ext uri="{BB962C8B-B14F-4D97-AF65-F5344CB8AC3E}">
        <p14:creationId xmlns:p14="http://schemas.microsoft.com/office/powerpoint/2010/main" val="34463324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200" b="1" dirty="0"/>
              <a:t>2. External stimuli</a:t>
            </a:r>
          </a:p>
          <a:p>
            <a:pPr marL="0" indent="0">
              <a:buNone/>
            </a:pPr>
            <a:r>
              <a:rPr lang="en-US" dirty="0" smtClean="0"/>
              <a:t>It is the forces in the environment. Individual receives information from external forces through senses such as hearing, seeing, smelling, touching and tasting. The external environmental forces involve physical and socio-cultural forces. Physical forces involve organizational climate, office environment, working conditions etc. whereas socio-cultural process involve management system, culture etc. </a:t>
            </a:r>
            <a:endParaRPr lang="en-US" dirty="0"/>
          </a:p>
        </p:txBody>
      </p:sp>
    </p:spTree>
    <p:extLst>
      <p:ext uri="{BB962C8B-B14F-4D97-AF65-F5344CB8AC3E}">
        <p14:creationId xmlns:p14="http://schemas.microsoft.com/office/powerpoint/2010/main" val="22956582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Processing: Organism (O)</a:t>
            </a:r>
            <a:endParaRPr lang="en-US" b="1" dirty="0"/>
          </a:p>
        </p:txBody>
      </p:sp>
      <p:sp>
        <p:nvSpPr>
          <p:cNvPr id="3" name="Content Placeholder 2"/>
          <p:cNvSpPr>
            <a:spLocks noGrp="1"/>
          </p:cNvSpPr>
          <p:nvPr>
            <p:ph idx="1"/>
          </p:nvPr>
        </p:nvSpPr>
        <p:spPr/>
        <p:txBody>
          <a:bodyPr/>
          <a:lstStyle/>
          <a:p>
            <a:r>
              <a:rPr lang="en-US" dirty="0" smtClean="0"/>
              <a:t>Process concerned with understanding and interpreting information received from external environment i.e., surroundings. When an individual receives information from environment in terms of inputs, he/she tries to make detail study of such information for proper response. This step consists of three elements: physiological processes, cognitive processes and psychological processes.</a:t>
            </a:r>
            <a:endParaRPr lang="en-US" dirty="0"/>
          </a:p>
        </p:txBody>
      </p:sp>
    </p:spTree>
    <p:extLst>
      <p:ext uri="{BB962C8B-B14F-4D97-AF65-F5344CB8AC3E}">
        <p14:creationId xmlns:p14="http://schemas.microsoft.com/office/powerpoint/2010/main" val="22224223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i="1" u="sng" dirty="0" smtClean="0"/>
              <a:t>Physiological processes: </a:t>
            </a:r>
            <a:r>
              <a:rPr lang="en-US" dirty="0"/>
              <a:t>T</a:t>
            </a:r>
            <a:r>
              <a:rPr lang="en-US" dirty="0" smtClean="0"/>
              <a:t>hey are parental and heredity in nature. They are the biological foundation of individual behaviour. It is related to nervous system and sense organs. Thus, they affect on individual sensing information from environment, interpreting, and responding information.</a:t>
            </a:r>
          </a:p>
          <a:p>
            <a:r>
              <a:rPr lang="en-US" b="1" i="1" u="sng" dirty="0" smtClean="0"/>
              <a:t>Cognitive processes: </a:t>
            </a:r>
            <a:r>
              <a:rPr lang="en-US" dirty="0" smtClean="0"/>
              <a:t>It is an act of knowing and understanding information received from external forces. It involves some basic elements such as perception, thinking and decision making. This elements focus on high mental process for assessing information. </a:t>
            </a:r>
            <a:endParaRPr lang="en-US" dirty="0"/>
          </a:p>
        </p:txBody>
      </p:sp>
    </p:spTree>
    <p:extLst>
      <p:ext uri="{BB962C8B-B14F-4D97-AF65-F5344CB8AC3E}">
        <p14:creationId xmlns:p14="http://schemas.microsoft.com/office/powerpoint/2010/main" val="38954927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i="1" u="sng" dirty="0" smtClean="0"/>
              <a:t>Psychological processes: </a:t>
            </a:r>
            <a:r>
              <a:rPr lang="en-US" dirty="0" smtClean="0"/>
              <a:t>It involve two elements learning and motivation. </a:t>
            </a:r>
            <a:r>
              <a:rPr lang="en-US" dirty="0"/>
              <a:t>Learning is </a:t>
            </a:r>
            <a:r>
              <a:rPr lang="en-US" dirty="0" smtClean="0"/>
              <a:t>relatively permanent change in behaviour as a result of information and experience. Motivation is concerned with encouraging and inspiring self and others to perform activities toward goal achievement. These elements are the key determinant of individual work behaviour.</a:t>
            </a:r>
            <a:endParaRPr lang="en-US" dirty="0"/>
          </a:p>
        </p:txBody>
      </p:sp>
    </p:spTree>
    <p:extLst>
      <p:ext uri="{BB962C8B-B14F-4D97-AF65-F5344CB8AC3E}">
        <p14:creationId xmlns:p14="http://schemas.microsoft.com/office/powerpoint/2010/main" val="12209084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Output: Behavior (B)</a:t>
            </a:r>
            <a:endParaRPr lang="en-US" b="1" dirty="0"/>
          </a:p>
        </p:txBody>
      </p:sp>
      <p:sp>
        <p:nvSpPr>
          <p:cNvPr id="3" name="Content Placeholder 2"/>
          <p:cNvSpPr>
            <a:spLocks noGrp="1"/>
          </p:cNvSpPr>
          <p:nvPr>
            <p:ph idx="1"/>
          </p:nvPr>
        </p:nvSpPr>
        <p:spPr/>
        <p:txBody>
          <a:bodyPr/>
          <a:lstStyle/>
          <a:p>
            <a:r>
              <a:rPr lang="en-US" dirty="0" smtClean="0"/>
              <a:t>Outputs are the behavioral responses of individual responses.</a:t>
            </a:r>
          </a:p>
          <a:p>
            <a:r>
              <a:rPr lang="en-US" dirty="0" smtClean="0"/>
              <a:t>When an individual receives information from environmental stimuli (i.e., internal and external stimuli), he/she does detail analysis of such information through physiological, cognitive and psychological process and finally gives response in terms of behavior.</a:t>
            </a:r>
          </a:p>
          <a:p>
            <a:r>
              <a:rPr lang="en-US" dirty="0" smtClean="0"/>
              <a:t>Generally, those behaviors are demonstrated either in terms of covert response or overt response.</a:t>
            </a:r>
          </a:p>
          <a:p>
            <a:r>
              <a:rPr lang="en-US" dirty="0" smtClean="0"/>
              <a:t>Covert is mental or psychological response whereas overt is physical or outward response.</a:t>
            </a:r>
            <a:endParaRPr lang="en-US" dirty="0"/>
          </a:p>
        </p:txBody>
      </p:sp>
    </p:spTree>
    <p:extLst>
      <p:ext uri="{BB962C8B-B14F-4D97-AF65-F5344CB8AC3E}">
        <p14:creationId xmlns:p14="http://schemas.microsoft.com/office/powerpoint/2010/main" val="20564093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outputs of individual behavior can be seen in terms of productivity, absenteeism, turnover, job satisfaction, and organization citizenship.</a:t>
            </a:r>
          </a:p>
          <a:p>
            <a:r>
              <a:rPr lang="en-US" dirty="0" smtClean="0"/>
              <a:t>Thus, a manager need to understand, predict and manage individual behavior for effective management of organization behaviour.</a:t>
            </a:r>
            <a:endParaRPr lang="en-US" dirty="0"/>
          </a:p>
        </p:txBody>
      </p:sp>
    </p:spTree>
    <p:extLst>
      <p:ext uri="{BB962C8B-B14F-4D97-AF65-F5344CB8AC3E}">
        <p14:creationId xmlns:p14="http://schemas.microsoft.com/office/powerpoint/2010/main" val="33704741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Mental process</a:t>
            </a:r>
            <a:br>
              <a:rPr lang="en-US" b="1" dirty="0" smtClean="0"/>
            </a:br>
            <a:r>
              <a:rPr lang="en-US" sz="6000" b="1" dirty="0" smtClean="0"/>
              <a:t>Beliefs </a:t>
            </a:r>
            <a:endParaRPr lang="en-US" sz="6000" b="1" dirty="0"/>
          </a:p>
        </p:txBody>
      </p:sp>
      <p:sp>
        <p:nvSpPr>
          <p:cNvPr id="3" name="Content Placeholder 2"/>
          <p:cNvSpPr>
            <a:spLocks noGrp="1"/>
          </p:cNvSpPr>
          <p:nvPr>
            <p:ph idx="1"/>
          </p:nvPr>
        </p:nvSpPr>
        <p:spPr/>
        <p:txBody>
          <a:bodyPr/>
          <a:lstStyle/>
          <a:p>
            <a:r>
              <a:rPr lang="en-US" dirty="0" smtClean="0"/>
              <a:t>Beliefs are internal feeling that something is true, even though that belief may be unproven or irrational.</a:t>
            </a:r>
          </a:p>
          <a:p>
            <a:r>
              <a:rPr lang="en-US" dirty="0" smtClean="0"/>
              <a:t>They are psychological foundation of individual behavior.</a:t>
            </a:r>
          </a:p>
          <a:p>
            <a:r>
              <a:rPr lang="en-US" dirty="0" smtClean="0"/>
              <a:t>They refer to perception or attitude towards an object that an individual has developed through past experience and learning and based on knowledge, opinion and faith.</a:t>
            </a:r>
          </a:p>
          <a:p>
            <a:r>
              <a:rPr lang="en-US" dirty="0" smtClean="0"/>
              <a:t>They develop from facts that are considered truthful, even without positive knowledge or proof. For example, the presence of a supernatural being or God is a belief that is widely held among almost all the people. Beliefs provide great impact on individual behavior.</a:t>
            </a:r>
            <a:endParaRPr lang="en-US" dirty="0"/>
          </a:p>
        </p:txBody>
      </p:sp>
    </p:spTree>
    <p:extLst>
      <p:ext uri="{BB962C8B-B14F-4D97-AF65-F5344CB8AC3E}">
        <p14:creationId xmlns:p14="http://schemas.microsoft.com/office/powerpoint/2010/main" val="40860894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a:t>
            </a:r>
            <a:endParaRPr lang="en-US" dirty="0"/>
          </a:p>
        </p:txBody>
      </p:sp>
      <p:sp>
        <p:nvSpPr>
          <p:cNvPr id="3" name="Content Placeholder 2"/>
          <p:cNvSpPr>
            <a:spLocks noGrp="1"/>
          </p:cNvSpPr>
          <p:nvPr>
            <p:ph idx="1"/>
          </p:nvPr>
        </p:nvSpPr>
        <p:spPr/>
        <p:txBody>
          <a:bodyPr/>
          <a:lstStyle/>
          <a:p>
            <a:r>
              <a:rPr lang="en-US" dirty="0" smtClean="0"/>
              <a:t>Individual behavior means some concrete action by a person for internal and external stimuli.</a:t>
            </a:r>
          </a:p>
          <a:p>
            <a:r>
              <a:rPr lang="en-US" dirty="0" smtClean="0"/>
              <a:t>Psychologist </a:t>
            </a:r>
            <a:r>
              <a:rPr lang="en-US" b="1" dirty="0" smtClean="0"/>
              <a:t>Kurt Lewin </a:t>
            </a:r>
            <a:r>
              <a:rPr lang="en-US" dirty="0" smtClean="0"/>
              <a:t>has conducted considerable research into the human behavior and its causes. He believes that people are influenced by a number of diversified factors, both genetic and environmental. The influence of these factors determines the pattern of behavior.</a:t>
            </a:r>
          </a:p>
          <a:p>
            <a:r>
              <a:rPr lang="en-US" dirty="0" smtClean="0"/>
              <a:t>He called his conception of these influences “the field theory” and suggested that: B = f(P, E).</a:t>
            </a:r>
            <a:endParaRPr lang="en-US" dirty="0"/>
          </a:p>
        </p:txBody>
      </p:sp>
    </p:spTree>
    <p:extLst>
      <p:ext uri="{BB962C8B-B14F-4D97-AF65-F5344CB8AC3E}">
        <p14:creationId xmlns:p14="http://schemas.microsoft.com/office/powerpoint/2010/main" val="1385660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Beliefs are mental attitude established after an individual agrees with the proposition truth.</a:t>
            </a:r>
          </a:p>
          <a:p>
            <a:r>
              <a:rPr lang="en-US" dirty="0" smtClean="0"/>
              <a:t>Such truths can be based on morals or on a body of facts presented by parents, teachers, peer, reference group members, experts and other substitute parents. </a:t>
            </a:r>
            <a:endParaRPr lang="en-US" dirty="0"/>
          </a:p>
        </p:txBody>
      </p:sp>
    </p:spTree>
    <p:extLst>
      <p:ext uri="{BB962C8B-B14F-4D97-AF65-F5344CB8AC3E}">
        <p14:creationId xmlns:p14="http://schemas.microsoft.com/office/powerpoint/2010/main" val="33840837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Development of beliefs</a:t>
            </a:r>
            <a:endParaRPr lang="en-US" dirty="0"/>
          </a:p>
        </p:txBody>
      </p:sp>
      <p:sp>
        <p:nvSpPr>
          <p:cNvPr id="3" name="Content Placeholder 2"/>
          <p:cNvSpPr>
            <a:spLocks noGrp="1"/>
          </p:cNvSpPr>
          <p:nvPr>
            <p:ph idx="1"/>
          </p:nvPr>
        </p:nvSpPr>
        <p:spPr/>
        <p:txBody>
          <a:bodyPr/>
          <a:lstStyle/>
          <a:p>
            <a:r>
              <a:rPr lang="en-US" dirty="0" smtClean="0"/>
              <a:t>Generally, individual beliefs develop through two sources consisting of cultural and functional factors.</a:t>
            </a:r>
          </a:p>
          <a:p>
            <a:pPr marL="514350" indent="-514350">
              <a:buFont typeface="+mj-lt"/>
              <a:buAutoNum type="arabicPeriod"/>
            </a:pPr>
            <a:r>
              <a:rPr lang="en-US" b="1" i="1" dirty="0" smtClean="0"/>
              <a:t>Cultural factors: </a:t>
            </a:r>
            <a:r>
              <a:rPr lang="en-US" dirty="0" smtClean="0"/>
              <a:t>Cultural factors provide impact on individual beliefs. These factors involves tradition, custom, value considered by the individuals in the society. Such cultural value is gained by an individual through parents, teachers, peer, reference group members etc. The change in cultural value affect on individual beliefs and ultimately behavior.  </a:t>
            </a:r>
          </a:p>
          <a:p>
            <a:pPr marL="514350" indent="-514350">
              <a:buFont typeface="+mj-lt"/>
              <a:buAutoNum type="arabicPeriod"/>
            </a:pPr>
            <a:r>
              <a:rPr lang="en-US" b="1" i="1" dirty="0" smtClean="0"/>
              <a:t>Functional factors: </a:t>
            </a:r>
            <a:r>
              <a:rPr lang="en-US" dirty="0" smtClean="0"/>
              <a:t>An individual in the course of doing job, they come into interaction with managers, colleagues and juniors. </a:t>
            </a:r>
          </a:p>
          <a:p>
            <a:pPr marL="514350" indent="-514350">
              <a:buFont typeface="+mj-lt"/>
              <a:buAutoNum type="arabicPeriod"/>
            </a:pPr>
            <a:endParaRPr lang="en-US" dirty="0"/>
          </a:p>
          <a:p>
            <a:pPr marL="514350" indent="-514350">
              <a:buFont typeface="+mj-lt"/>
              <a:buAutoNum type="arabicPeriod"/>
            </a:pPr>
            <a:endParaRPr lang="en-US" dirty="0" smtClean="0"/>
          </a:p>
          <a:p>
            <a:pPr marL="0" indent="0">
              <a:buNone/>
            </a:pPr>
            <a:endParaRPr lang="en-US" dirty="0"/>
          </a:p>
        </p:txBody>
      </p:sp>
    </p:spTree>
    <p:extLst>
      <p:ext uri="{BB962C8B-B14F-4D97-AF65-F5344CB8AC3E}">
        <p14:creationId xmlns:p14="http://schemas.microsoft.com/office/powerpoint/2010/main" val="16996475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They can get new knowledge, concept, ideas and technology and such functional factors develop and change in individual beliefs and behavior. </a:t>
            </a:r>
            <a:endParaRPr lang="en-US" dirty="0"/>
          </a:p>
        </p:txBody>
      </p:sp>
    </p:spTree>
    <p:extLst>
      <p:ext uri="{BB962C8B-B14F-4D97-AF65-F5344CB8AC3E}">
        <p14:creationId xmlns:p14="http://schemas.microsoft.com/office/powerpoint/2010/main" val="41332564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Features of belief </a:t>
            </a:r>
            <a:endParaRPr lang="en-US" b="1" dirty="0"/>
          </a:p>
        </p:txBody>
      </p:sp>
      <p:sp>
        <p:nvSpPr>
          <p:cNvPr id="3" name="Content Placeholder 2"/>
          <p:cNvSpPr>
            <a:spLocks noGrp="1"/>
          </p:cNvSpPr>
          <p:nvPr>
            <p:ph idx="1"/>
          </p:nvPr>
        </p:nvSpPr>
        <p:spPr/>
        <p:txBody>
          <a:bodyPr/>
          <a:lstStyle/>
          <a:p>
            <a:r>
              <a:rPr lang="en-US" dirty="0" smtClean="0"/>
              <a:t>Belief may be different from the fact.</a:t>
            </a:r>
          </a:p>
          <a:p>
            <a:r>
              <a:rPr lang="en-US" dirty="0" smtClean="0"/>
              <a:t>Beliefs assign meaning to day-to-day perception and activities and serve to achieve varied goals.</a:t>
            </a:r>
          </a:p>
          <a:p>
            <a:r>
              <a:rPr lang="en-US" dirty="0" smtClean="0"/>
              <a:t>Employees’ belief impact on their performance. If an employee does not believe that he/she can perform well, his/her motivation is bound to be low.</a:t>
            </a:r>
          </a:p>
          <a:p>
            <a:r>
              <a:rPr lang="en-US" dirty="0" smtClean="0"/>
              <a:t>Individuals beliefs are affected both by cultural and functional factors.</a:t>
            </a:r>
          </a:p>
          <a:p>
            <a:r>
              <a:rPr lang="en-US" dirty="0" smtClean="0"/>
              <a:t>Beliefs can be changed overtime which is largely determined by the change in objectives.</a:t>
            </a:r>
            <a:endParaRPr lang="en-US" dirty="0"/>
          </a:p>
        </p:txBody>
      </p:sp>
    </p:spTree>
    <p:extLst>
      <p:ext uri="{BB962C8B-B14F-4D97-AF65-F5344CB8AC3E}">
        <p14:creationId xmlns:p14="http://schemas.microsoft.com/office/powerpoint/2010/main" val="20594551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Common beliefs in Nepalese Employees</a:t>
            </a:r>
            <a:endParaRPr lang="en-US" b="1" dirty="0"/>
          </a:p>
        </p:txBody>
      </p:sp>
      <p:sp>
        <p:nvSpPr>
          <p:cNvPr id="3" name="Content Placeholder 2"/>
          <p:cNvSpPr>
            <a:spLocks noGrp="1"/>
          </p:cNvSpPr>
          <p:nvPr>
            <p:ph idx="1"/>
          </p:nvPr>
        </p:nvSpPr>
        <p:spPr/>
        <p:txBody>
          <a:bodyPr/>
          <a:lstStyle/>
          <a:p>
            <a:r>
              <a:rPr lang="en-US" dirty="0" smtClean="0"/>
              <a:t>God provides rewards.</a:t>
            </a:r>
          </a:p>
          <a:p>
            <a:r>
              <a:rPr lang="en-US" dirty="0" smtClean="0"/>
              <a:t>Any demand </a:t>
            </a:r>
            <a:r>
              <a:rPr lang="en-US" dirty="0"/>
              <a:t>can be </a:t>
            </a:r>
            <a:r>
              <a:rPr lang="en-US" dirty="0" smtClean="0"/>
              <a:t>fulfilled </a:t>
            </a:r>
            <a:r>
              <a:rPr lang="en-US" dirty="0"/>
              <a:t>through </a:t>
            </a:r>
            <a:r>
              <a:rPr lang="en-US" dirty="0" smtClean="0"/>
              <a:t>strikes and lock-out.</a:t>
            </a:r>
          </a:p>
          <a:p>
            <a:r>
              <a:rPr lang="en-US" dirty="0" smtClean="0"/>
              <a:t>Power and money is the source of social recognition.</a:t>
            </a:r>
          </a:p>
          <a:p>
            <a:r>
              <a:rPr lang="en-US" dirty="0" smtClean="0"/>
              <a:t>Private sector organisations provide low job security.</a:t>
            </a:r>
          </a:p>
          <a:p>
            <a:r>
              <a:rPr lang="en-US" dirty="0" smtClean="0"/>
              <a:t>Public sector organisations provide more facilities and job security. </a:t>
            </a:r>
          </a:p>
          <a:p>
            <a:r>
              <a:rPr lang="en-US" dirty="0" smtClean="0"/>
              <a:t>Banking sector job is good. </a:t>
            </a:r>
            <a:endParaRPr lang="en-US" dirty="0"/>
          </a:p>
        </p:txBody>
      </p:sp>
    </p:spTree>
    <p:extLst>
      <p:ext uri="{BB962C8B-B14F-4D97-AF65-F5344CB8AC3E}">
        <p14:creationId xmlns:p14="http://schemas.microsoft.com/office/powerpoint/2010/main" val="17127229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Importance of beliefs</a:t>
            </a:r>
            <a:endParaRPr lang="en-US" b="1" dirty="0"/>
          </a:p>
        </p:txBody>
      </p:sp>
      <p:sp>
        <p:nvSpPr>
          <p:cNvPr id="3" name="Content Placeholder 2"/>
          <p:cNvSpPr>
            <a:spLocks noGrp="1"/>
          </p:cNvSpPr>
          <p:nvPr>
            <p:ph idx="1"/>
          </p:nvPr>
        </p:nvSpPr>
        <p:spPr/>
        <p:txBody>
          <a:bodyPr/>
          <a:lstStyle/>
          <a:p>
            <a:pPr marL="0" indent="0">
              <a:buNone/>
            </a:pPr>
            <a:r>
              <a:rPr lang="en-US" dirty="0" smtClean="0"/>
              <a:t>Beliefs play important roles in organizational behavior due to following reasons:</a:t>
            </a:r>
          </a:p>
          <a:p>
            <a:r>
              <a:rPr lang="en-US" dirty="0" smtClean="0"/>
              <a:t>Beliefs direct and control individual’s behavior.</a:t>
            </a:r>
          </a:p>
          <a:p>
            <a:r>
              <a:rPr lang="en-US" dirty="0" smtClean="0"/>
              <a:t>Beliefs develop person’s attitude.</a:t>
            </a:r>
          </a:p>
          <a:p>
            <a:r>
              <a:rPr lang="en-US" dirty="0" smtClean="0"/>
              <a:t>Beliefs provide continuity to the personality of an individual.</a:t>
            </a:r>
          </a:p>
          <a:p>
            <a:r>
              <a:rPr lang="en-US" dirty="0" smtClean="0"/>
              <a:t>Beliefs assign meaning to day-to-day perceptions and activities of individual.</a:t>
            </a:r>
          </a:p>
        </p:txBody>
      </p:sp>
    </p:spTree>
    <p:extLst>
      <p:ext uri="{BB962C8B-B14F-4D97-AF65-F5344CB8AC3E}">
        <p14:creationId xmlns:p14="http://schemas.microsoft.com/office/powerpoint/2010/main" val="1793597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a:t>
            </a:r>
            <a:endParaRPr lang="en-US" dirty="0"/>
          </a:p>
        </p:txBody>
      </p:sp>
      <p:sp>
        <p:nvSpPr>
          <p:cNvPr id="3" name="Content Placeholder 2"/>
          <p:cNvSpPr>
            <a:spLocks noGrp="1"/>
          </p:cNvSpPr>
          <p:nvPr>
            <p:ph idx="1"/>
          </p:nvPr>
        </p:nvSpPr>
        <p:spPr/>
        <p:txBody>
          <a:bodyPr/>
          <a:lstStyle/>
          <a:p>
            <a:r>
              <a:rPr lang="en-US" dirty="0"/>
              <a:t>An individual’s beliefs exert vital impact </a:t>
            </a:r>
            <a:r>
              <a:rPr lang="en-US" dirty="0" smtClean="0"/>
              <a:t>upon motivation in two ways. First, people must believe that they are capable of performing the behaviours that the organization expects of them. Secondly, people must believe that engaging in the behaviours desired by the organization will have positive consequences for them personally. Each of us take action based upon our beliefs about ourselves and the world around us. </a:t>
            </a:r>
            <a:endParaRPr lang="en-US" dirty="0"/>
          </a:p>
          <a:p>
            <a:endParaRPr lang="en-US" dirty="0"/>
          </a:p>
        </p:txBody>
      </p:sp>
    </p:spTree>
    <p:extLst>
      <p:ext uri="{BB962C8B-B14F-4D97-AF65-F5344CB8AC3E}">
        <p14:creationId xmlns:p14="http://schemas.microsoft.com/office/powerpoint/2010/main" val="19761641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Limitations of beliefs</a:t>
            </a:r>
            <a:endParaRPr lang="en-US" b="1" dirty="0"/>
          </a:p>
        </p:txBody>
      </p:sp>
      <p:sp>
        <p:nvSpPr>
          <p:cNvPr id="3" name="Content Placeholder 2"/>
          <p:cNvSpPr>
            <a:spLocks noGrp="1"/>
          </p:cNvSpPr>
          <p:nvPr>
            <p:ph idx="1"/>
          </p:nvPr>
        </p:nvSpPr>
        <p:spPr/>
        <p:txBody>
          <a:bodyPr/>
          <a:lstStyle/>
          <a:p>
            <a:r>
              <a:rPr lang="en-US" dirty="0" smtClean="0"/>
              <a:t>Different people may have different beliefs that may create unnecessary conflict at workplace.</a:t>
            </a:r>
          </a:p>
          <a:p>
            <a:r>
              <a:rPr lang="en-US" dirty="0" smtClean="0"/>
              <a:t>Individuals having stereotype or rigid beliefs are difficult to adapt in changing environment of the society.</a:t>
            </a:r>
          </a:p>
          <a:p>
            <a:r>
              <a:rPr lang="en-US" dirty="0" smtClean="0"/>
              <a:t>When individuals having different types of beliefs work together in an organization, it becomes difficult to coordinate their activities.</a:t>
            </a:r>
          </a:p>
          <a:p>
            <a:r>
              <a:rPr lang="en-US" dirty="0" smtClean="0"/>
              <a:t>Some individuals may have superstition or illusion type of beliefs is difficult to understand and manage.</a:t>
            </a:r>
            <a:endParaRPr lang="en-US" dirty="0"/>
          </a:p>
        </p:txBody>
      </p:sp>
    </p:spTree>
    <p:extLst>
      <p:ext uri="{BB962C8B-B14F-4D97-AF65-F5344CB8AC3E}">
        <p14:creationId xmlns:p14="http://schemas.microsoft.com/office/powerpoint/2010/main" val="5116324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Mental Process</a:t>
            </a:r>
            <a:br>
              <a:rPr lang="en-US" b="1" dirty="0" smtClean="0"/>
            </a:br>
            <a:r>
              <a:rPr lang="en-US" b="1" dirty="0" smtClean="0"/>
              <a:t>Attitude</a:t>
            </a:r>
            <a:endParaRPr lang="en-US" b="1" dirty="0"/>
          </a:p>
        </p:txBody>
      </p:sp>
      <p:sp>
        <p:nvSpPr>
          <p:cNvPr id="3" name="Content Placeholder 2"/>
          <p:cNvSpPr>
            <a:spLocks noGrp="1"/>
          </p:cNvSpPr>
          <p:nvPr>
            <p:ph idx="1"/>
          </p:nvPr>
        </p:nvSpPr>
        <p:spPr/>
        <p:txBody>
          <a:bodyPr/>
          <a:lstStyle/>
          <a:p>
            <a:r>
              <a:rPr lang="en-US" dirty="0" smtClean="0"/>
              <a:t>Attitude is a judgmental statement concerning objects, people or events. It reflects how one feels about something.</a:t>
            </a:r>
          </a:p>
          <a:p>
            <a:r>
              <a:rPr lang="en-US" dirty="0" smtClean="0"/>
              <a:t>It may be either favorable or unfavorable.</a:t>
            </a:r>
          </a:p>
          <a:p>
            <a:r>
              <a:rPr lang="en-US" dirty="0" smtClean="0"/>
              <a:t> The genetic make-up of a child initially determines his/her personality and attitude. However, once they begins their schooling and interacts with their surroundings i.e., people their attitude are influenced by the people whom they admires, respects or fears and form new/revised attitude. </a:t>
            </a:r>
            <a:endParaRPr lang="en-US" dirty="0"/>
          </a:p>
        </p:txBody>
      </p:sp>
    </p:spTree>
    <p:extLst>
      <p:ext uri="{BB962C8B-B14F-4D97-AF65-F5344CB8AC3E}">
        <p14:creationId xmlns:p14="http://schemas.microsoft.com/office/powerpoint/2010/main" val="10560014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Attitude is specific and less stable. It is specific because it concerns only with objects, people or event. It is unstable as it can be changed on the basis of time and situation.</a:t>
            </a:r>
          </a:p>
          <a:p>
            <a:r>
              <a:rPr lang="en-US" dirty="0" smtClean="0"/>
              <a:t>Attitude is gained from parents, colleagues, seniors, teachers, professionals and reference group members. Other factors such as personal experience, education, media, knowledge and environmental factors also affect in attitude.</a:t>
            </a:r>
          </a:p>
          <a:p>
            <a:r>
              <a:rPr lang="en-US" dirty="0" smtClean="0"/>
              <a:t>It affects in individual motivation and behaviour.</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Foundations of Individual/Human Behaviour</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34108141"/>
              </p:ext>
            </p:extLst>
          </p:nvPr>
        </p:nvGraphicFramePr>
        <p:xfrm>
          <a:off x="838200" y="1825625"/>
          <a:ext cx="10515600" cy="4389120"/>
        </p:xfrm>
        <a:graphic>
          <a:graphicData uri="http://schemas.openxmlformats.org/drawingml/2006/table">
            <a:tbl>
              <a:tblPr firstRow="1" bandRow="1">
                <a:tableStyleId>{5C22544A-7EE6-4342-B048-85BDC9FD1C3A}</a:tableStyleId>
              </a:tblPr>
              <a:tblGrid>
                <a:gridCol w="5257800"/>
                <a:gridCol w="5257800"/>
              </a:tblGrid>
              <a:tr h="370840">
                <a:tc>
                  <a:txBody>
                    <a:bodyPr/>
                    <a:lstStyle/>
                    <a:p>
                      <a:pPr algn="ctr"/>
                      <a:r>
                        <a:rPr lang="en-US" sz="3600" dirty="0" smtClean="0"/>
                        <a:t>The Person</a:t>
                      </a:r>
                      <a:endParaRPr lang="en-US" sz="3600" dirty="0"/>
                    </a:p>
                  </a:txBody>
                  <a:tcPr/>
                </a:tc>
                <a:tc>
                  <a:txBody>
                    <a:bodyPr/>
                    <a:lstStyle/>
                    <a:p>
                      <a:pPr algn="ctr"/>
                      <a:r>
                        <a:rPr lang="en-US" sz="3600" dirty="0" smtClean="0"/>
                        <a:t>The Environment</a:t>
                      </a:r>
                      <a:endParaRPr lang="en-US" sz="3600" dirty="0"/>
                    </a:p>
                  </a:txBody>
                  <a:tcPr/>
                </a:tc>
              </a:tr>
              <a:tr h="370840">
                <a:tc>
                  <a:txBody>
                    <a:bodyPr/>
                    <a:lstStyle/>
                    <a:p>
                      <a:pPr marL="342900" indent="-342900">
                        <a:buAutoNum type="arabicPeriod"/>
                      </a:pPr>
                      <a:r>
                        <a:rPr lang="en-US" sz="2600" b="1" dirty="0" smtClean="0"/>
                        <a:t>Personal biographical Factors:</a:t>
                      </a:r>
                    </a:p>
                    <a:p>
                      <a:pPr marL="0" indent="0">
                        <a:buNone/>
                      </a:pPr>
                      <a:r>
                        <a:rPr lang="en-US" sz="2600" dirty="0" smtClean="0"/>
                        <a:t> a. Sex, b. Age, c. Education, d. Abilities, and e. Marital status.</a:t>
                      </a:r>
                    </a:p>
                    <a:p>
                      <a:pPr marL="0" indent="0">
                        <a:buNone/>
                      </a:pPr>
                      <a:r>
                        <a:rPr lang="en-US" sz="2600" dirty="0" smtClean="0"/>
                        <a:t> </a:t>
                      </a:r>
                      <a:endParaRPr lang="en-US" sz="2600" dirty="0"/>
                    </a:p>
                  </a:txBody>
                  <a:tcPr/>
                </a:tc>
                <a:tc>
                  <a:txBody>
                    <a:bodyPr/>
                    <a:lstStyle/>
                    <a:p>
                      <a:pPr marL="342900" indent="-342900">
                        <a:buAutoNum type="arabicPeriod"/>
                      </a:pPr>
                      <a:r>
                        <a:rPr lang="en-US" sz="2600" b="1" dirty="0" smtClean="0"/>
                        <a:t>Environmental Factors:</a:t>
                      </a:r>
                    </a:p>
                    <a:p>
                      <a:pPr marL="0" indent="0">
                        <a:buNone/>
                      </a:pPr>
                      <a:r>
                        <a:rPr lang="en-US" sz="2600" dirty="0" smtClean="0"/>
                        <a:t> a. Economic conditions, b. Political situations, c. Cultural values, and d.</a:t>
                      </a:r>
                      <a:r>
                        <a:rPr lang="en-US" sz="2600" baseline="0" dirty="0" smtClean="0"/>
                        <a:t> Social norms.</a:t>
                      </a:r>
                      <a:endParaRPr lang="en-US" sz="2600" dirty="0"/>
                    </a:p>
                  </a:txBody>
                  <a:tcPr/>
                </a:tc>
              </a:tr>
              <a:tr h="370840">
                <a:tc>
                  <a:txBody>
                    <a:bodyPr/>
                    <a:lstStyle/>
                    <a:p>
                      <a:r>
                        <a:rPr lang="en-US" sz="2600" b="1" dirty="0" smtClean="0"/>
                        <a:t>2. Psychological Factors</a:t>
                      </a:r>
                      <a:r>
                        <a:rPr lang="en-US" sz="2600" dirty="0" smtClean="0"/>
                        <a:t>: </a:t>
                      </a:r>
                    </a:p>
                    <a:p>
                      <a:r>
                        <a:rPr lang="en-US" sz="2600" dirty="0" smtClean="0"/>
                        <a:t>a. Personality, b. Perception, c. Attitude, d. Values, and e. Learning.</a:t>
                      </a:r>
                    </a:p>
                  </a:txBody>
                  <a:tcPr/>
                </a:tc>
                <a:tc>
                  <a:txBody>
                    <a:bodyPr/>
                    <a:lstStyle/>
                    <a:p>
                      <a:r>
                        <a:rPr lang="en-US" sz="2600" b="1" dirty="0" smtClean="0"/>
                        <a:t>2. Organisational Factors: </a:t>
                      </a:r>
                    </a:p>
                    <a:p>
                      <a:r>
                        <a:rPr lang="en-US" sz="2600" dirty="0" smtClean="0"/>
                        <a:t>a. Physical facilities, b. Organisational structure, c. Organisational design, d. Leadership style, and e. Reward system.</a:t>
                      </a:r>
                      <a:endParaRPr lang="en-US" sz="2600" dirty="0"/>
                    </a:p>
                  </a:txBody>
                  <a:tcPr/>
                </a:tc>
              </a:tr>
            </a:tbl>
          </a:graphicData>
        </a:graphic>
      </p:graphicFrame>
    </p:spTree>
    <p:extLst>
      <p:ext uri="{BB962C8B-B14F-4D97-AF65-F5344CB8AC3E}">
        <p14:creationId xmlns:p14="http://schemas.microsoft.com/office/powerpoint/2010/main" val="114156605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Individuals are more willing to modify their behaviour and shape their attitude to align with the behaviour of people whom they take as model. This is the reason why companies have their products endorsed by popular personalities such as leading players and film stars. Such endorsement helps to develop a positive attitude toward their products among the public.</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Characteristics</a:t>
            </a:r>
            <a:endParaRPr lang="en-US" b="1" dirty="0"/>
          </a:p>
        </p:txBody>
      </p:sp>
      <p:sp>
        <p:nvSpPr>
          <p:cNvPr id="3" name="Content Placeholder 2"/>
          <p:cNvSpPr>
            <a:spLocks noGrp="1"/>
          </p:cNvSpPr>
          <p:nvPr>
            <p:ph idx="1"/>
          </p:nvPr>
        </p:nvSpPr>
        <p:spPr/>
        <p:txBody>
          <a:bodyPr/>
          <a:lstStyle/>
          <a:p>
            <a:r>
              <a:rPr lang="en-US" dirty="0" smtClean="0"/>
              <a:t>Attitude tend to persist unless something is done to change them.</a:t>
            </a:r>
          </a:p>
          <a:p>
            <a:r>
              <a:rPr lang="en-US" dirty="0" smtClean="0"/>
              <a:t>Attitude can fall anywhere along a continuum from very </a:t>
            </a:r>
            <a:r>
              <a:rPr lang="en-US" dirty="0" err="1" smtClean="0"/>
              <a:t>favourable</a:t>
            </a:r>
            <a:r>
              <a:rPr lang="en-US" dirty="0" smtClean="0"/>
              <a:t> to very unfavorable.</a:t>
            </a:r>
          </a:p>
          <a:p>
            <a:r>
              <a:rPr lang="en-US" dirty="0" smtClean="0"/>
              <a:t>Attitude are directed toward some object, events or people about which a person has feelings and beliefs.</a:t>
            </a:r>
          </a:p>
          <a:p>
            <a:r>
              <a:rPr lang="en-US" dirty="0" smtClean="0"/>
              <a:t>Unlike values, attitude are less stable.</a:t>
            </a:r>
          </a:p>
          <a:p>
            <a:r>
              <a:rPr lang="en-US" dirty="0" smtClean="0"/>
              <a:t>Attitude can also vary in relation to the needs they serve.</a:t>
            </a:r>
          </a:p>
          <a:p>
            <a:r>
              <a:rPr lang="en-US" dirty="0" smtClean="0"/>
              <a:t>Attitude are complex.</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Components of Attitude</a:t>
            </a:r>
            <a:endParaRPr lang="en-US" b="1" dirty="0"/>
          </a:p>
        </p:txBody>
      </p:sp>
      <p:sp>
        <p:nvSpPr>
          <p:cNvPr id="3" name="Content Placeholder 2"/>
          <p:cNvSpPr>
            <a:spLocks noGrp="1"/>
          </p:cNvSpPr>
          <p:nvPr>
            <p:ph idx="1"/>
          </p:nvPr>
        </p:nvSpPr>
        <p:spPr/>
        <p:txBody>
          <a:bodyPr>
            <a:normAutofit fontScale="92500"/>
          </a:bodyPr>
          <a:lstStyle/>
          <a:p>
            <a:r>
              <a:rPr lang="en-US" dirty="0" smtClean="0"/>
              <a:t>An attitude consists of three components. These components do not exist or function separately.  An attitude represents the interplay of a person’s  affective, cognitive and behavioral tendencies with regard to something i.e., another person or group, an event, or an issue.</a:t>
            </a:r>
          </a:p>
          <a:p>
            <a:r>
              <a:rPr lang="en-US" dirty="0" smtClean="0"/>
              <a:t>People often think of attitude as a simple concept, but in reality, attitude and their effects on behaviour can be extremely complex. An attitude consists of three components.</a:t>
            </a:r>
          </a:p>
          <a:p>
            <a:pPr marL="514350" indent="-514350">
              <a:buFont typeface="+mj-lt"/>
              <a:buAutoNum type="arabicPeriod"/>
            </a:pPr>
            <a:r>
              <a:rPr lang="en-US" b="1" i="1" dirty="0" smtClean="0"/>
              <a:t>An affective component: </a:t>
            </a:r>
            <a:r>
              <a:rPr lang="en-US" dirty="0" smtClean="0"/>
              <a:t>the feelings, sentiments, moods and emotions about some person, idea, event, or object i.e., AFFECTIVE = FEELING (I dislike my superior). It is evidenced that emotional component is given the greatest attention in the OB literature in relation to job satisfaction.</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b="1" i="1" dirty="0" smtClean="0"/>
              <a:t>2. A cognitive component: </a:t>
            </a:r>
            <a:r>
              <a:rPr lang="en-US" dirty="0" smtClean="0"/>
              <a:t>the beliefs, opinions, knowledge or information held by the individuals i.e., COGNITIVE = EVALUATION (My supervisor gave a promotion to a coworker who deserved it less than me. My supervisor is unfair).</a:t>
            </a:r>
          </a:p>
          <a:p>
            <a:pPr>
              <a:buNone/>
            </a:pPr>
            <a:r>
              <a:rPr lang="en-US" b="1" i="1" dirty="0" smtClean="0"/>
              <a:t>3. A behavioural component: </a:t>
            </a:r>
            <a:r>
              <a:rPr lang="en-US" dirty="0" smtClean="0"/>
              <a:t>the predisposition to act on a favorable or unfavorable evaluation of something i.e., BEHAVIOURAL = ACTION (I’m looking for other work; I’ve complained about my supervisor to anyone who would listen).</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rPr>
              <a:t>Types of job related </a:t>
            </a:r>
            <a:r>
              <a:rPr lang="en-US" b="1" dirty="0" smtClean="0"/>
              <a:t>attitude</a:t>
            </a:r>
            <a:endParaRPr lang="en-US" b="1" dirty="0"/>
          </a:p>
        </p:txBody>
      </p:sp>
      <p:sp>
        <p:nvSpPr>
          <p:cNvPr id="3" name="Content Placeholder 2"/>
          <p:cNvSpPr>
            <a:spLocks noGrp="1"/>
          </p:cNvSpPr>
          <p:nvPr>
            <p:ph idx="1"/>
          </p:nvPr>
        </p:nvSpPr>
        <p:spPr/>
        <p:txBody>
          <a:bodyPr>
            <a:normAutofit lnSpcReduction="10000"/>
          </a:bodyPr>
          <a:lstStyle/>
          <a:p>
            <a:r>
              <a:rPr lang="en-US" dirty="0" smtClean="0"/>
              <a:t>A person can have thousands of attitude, but OB focuses on very limited number of job related attitude. Most of the research in OB has been concerned with three attitude i.e., job satisfaction, job involvement and organisational commitment.</a:t>
            </a:r>
          </a:p>
          <a:p>
            <a:pPr marL="514350" indent="-514350">
              <a:buFont typeface="+mj-lt"/>
              <a:buAutoNum type="arabicPeriod"/>
            </a:pPr>
            <a:r>
              <a:rPr lang="en-US" b="1" i="1" dirty="0" smtClean="0"/>
              <a:t>Job satisfaction: </a:t>
            </a:r>
            <a:r>
              <a:rPr lang="en-US" dirty="0" smtClean="0"/>
              <a:t>Job satisfaction refers to an individual’s </a:t>
            </a:r>
            <a:r>
              <a:rPr lang="en-US" dirty="0" err="1" smtClean="0"/>
              <a:t>favourable</a:t>
            </a:r>
            <a:r>
              <a:rPr lang="en-US" dirty="0" smtClean="0"/>
              <a:t> or positive emotional state toward his/her job. It expresses the amount of agreement between one’s expectations of the job and the rewards that the job provides. It is related with five specific dimensions of the job namely pay, the work itself, promotion opportunities, supervision and co-workers. A high level of job satisfaction scores indicates a positive attitude towards the job and vice versa.</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a:t>
            </a:r>
            <a:endParaRPr lang="en-US" dirty="0"/>
          </a:p>
        </p:txBody>
      </p:sp>
      <p:sp>
        <p:nvSpPr>
          <p:cNvPr id="3" name="Content Placeholder 2"/>
          <p:cNvSpPr>
            <a:spLocks noGrp="1"/>
          </p:cNvSpPr>
          <p:nvPr>
            <p:ph idx="1"/>
          </p:nvPr>
        </p:nvSpPr>
        <p:spPr/>
        <p:txBody>
          <a:bodyPr>
            <a:normAutofit lnSpcReduction="10000"/>
          </a:bodyPr>
          <a:lstStyle/>
          <a:p>
            <a:pPr>
              <a:buNone/>
            </a:pPr>
            <a:r>
              <a:rPr lang="en-US" b="1" i="1" dirty="0" smtClean="0"/>
              <a:t>2. Job involvement: </a:t>
            </a:r>
            <a:r>
              <a:rPr lang="en-US" dirty="0" smtClean="0"/>
              <a:t>It is the degree to which a person identifies with his/her  job, actively participates in it and considers his/her performance importance to self-worth. If employees are highly involved with their job the chances for absenteeism and turnover will be low.</a:t>
            </a:r>
          </a:p>
          <a:p>
            <a:pPr>
              <a:buNone/>
            </a:pPr>
            <a:r>
              <a:rPr lang="en-US" b="1" i="1" dirty="0" smtClean="0"/>
              <a:t>3. Organisational commitment: </a:t>
            </a:r>
            <a:r>
              <a:rPr lang="en-US" dirty="0" smtClean="0"/>
              <a:t>It indicates an employee’s attitude towards loyalty to their working organisation. It reflects an individual’s identification with and attachment to the organisation. Highly loyal employees want to maintain membership in the organisation.  A high level of organisational commitment has its negative correlation with absenteeism and turnover.</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Determinants/Formation of Attitude</a:t>
            </a:r>
            <a:endParaRPr lang="en-US" b="1" dirty="0"/>
          </a:p>
        </p:txBody>
      </p:sp>
      <p:sp>
        <p:nvSpPr>
          <p:cNvPr id="3" name="Content Placeholder 2"/>
          <p:cNvSpPr>
            <a:spLocks noGrp="1"/>
          </p:cNvSpPr>
          <p:nvPr>
            <p:ph idx="1"/>
          </p:nvPr>
        </p:nvSpPr>
        <p:spPr/>
        <p:txBody>
          <a:bodyPr/>
          <a:lstStyle/>
          <a:p>
            <a:r>
              <a:rPr lang="en-US" dirty="0" smtClean="0"/>
              <a:t>Attitude is a positive or negative judgmental statement concerning to objects, people or events based on learning. The following are the factors determining attitude formation of an individual:</a:t>
            </a:r>
          </a:p>
          <a:p>
            <a:pPr marL="514350" indent="-514350">
              <a:buFont typeface="+mj-lt"/>
              <a:buAutoNum type="arabicPeriod"/>
            </a:pPr>
            <a:r>
              <a:rPr lang="en-US" b="1" i="1" dirty="0" smtClean="0"/>
              <a:t>Family:  </a:t>
            </a:r>
            <a:r>
              <a:rPr lang="en-US" dirty="0" smtClean="0"/>
              <a:t>The basic knowledge such as making interaction, love and affection, respect to elders, standard of behaviour etc.  i.e., tradition and culture acquired from parents and substitute parents at the initial stage of life shapes attitude of an individual.</a:t>
            </a:r>
          </a:p>
          <a:p>
            <a:pPr marL="514350" indent="-514350">
              <a:buFont typeface="+mj-lt"/>
              <a:buAutoNum type="arabicPeriod"/>
            </a:pPr>
            <a:r>
              <a:rPr lang="en-US" b="1" i="1" dirty="0" smtClean="0"/>
              <a:t>Peer group: </a:t>
            </a:r>
            <a:r>
              <a:rPr lang="en-US" dirty="0" smtClean="0"/>
              <a:t>Individuals shares ideas, knowledge, habit, and experience with their colleagues and friends and which affects on the attitude of an individual. </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Determinants……..</a:t>
            </a:r>
            <a:endParaRPr lang="en-US" dirty="0"/>
          </a:p>
        </p:txBody>
      </p:sp>
      <p:sp>
        <p:nvSpPr>
          <p:cNvPr id="3" name="Content Placeholder 2"/>
          <p:cNvSpPr>
            <a:spLocks noGrp="1"/>
          </p:cNvSpPr>
          <p:nvPr>
            <p:ph idx="1"/>
          </p:nvPr>
        </p:nvSpPr>
        <p:spPr/>
        <p:txBody>
          <a:bodyPr/>
          <a:lstStyle/>
          <a:p>
            <a:pPr>
              <a:buNone/>
            </a:pPr>
            <a:r>
              <a:rPr lang="en-US" b="1" i="1" dirty="0" smtClean="0"/>
              <a:t>3. society: </a:t>
            </a:r>
            <a:r>
              <a:rPr lang="en-US" dirty="0" smtClean="0"/>
              <a:t>People come into interaction with social elements such as social culture, language, tradition, affiliation, interaction etc. They come into interaction with elders, teachers, friends, and other reference groups. Thus, society as a whole, plays an important role in developing attitude of an individual.</a:t>
            </a:r>
          </a:p>
          <a:p>
            <a:pPr>
              <a:buNone/>
            </a:pPr>
            <a:r>
              <a:rPr lang="en-US" b="1" i="1" dirty="0" smtClean="0"/>
              <a:t>4. Associations: </a:t>
            </a:r>
            <a:r>
              <a:rPr lang="en-US" dirty="0" smtClean="0"/>
              <a:t>In the professional life people have contact with co-workers, seniors and juniors and in the course of doing work they interact and share knowledge, experience, skills, values etc. with each other and such association affects their attitude.</a:t>
            </a:r>
          </a:p>
          <a:p>
            <a:pPr>
              <a:buNone/>
            </a:pP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Determinants………</a:t>
            </a:r>
            <a:endParaRPr lang="en-US" dirty="0"/>
          </a:p>
        </p:txBody>
      </p:sp>
      <p:sp>
        <p:nvSpPr>
          <p:cNvPr id="3" name="Content Placeholder 2"/>
          <p:cNvSpPr>
            <a:spLocks noGrp="1"/>
          </p:cNvSpPr>
          <p:nvPr>
            <p:ph idx="1"/>
          </p:nvPr>
        </p:nvSpPr>
        <p:spPr/>
        <p:txBody>
          <a:bodyPr>
            <a:normAutofit/>
          </a:bodyPr>
          <a:lstStyle/>
          <a:p>
            <a:pPr>
              <a:buNone/>
            </a:pPr>
            <a:r>
              <a:rPr lang="en-US" b="1" i="1" dirty="0" smtClean="0"/>
              <a:t>5.  Experience: </a:t>
            </a:r>
            <a:r>
              <a:rPr lang="en-US" dirty="0" smtClean="0"/>
              <a:t>Experience makes the people mature and practical. The attitude will be more easily formed when personal experience involves emotional factors.</a:t>
            </a:r>
          </a:p>
          <a:p>
            <a:pPr>
              <a:buNone/>
            </a:pPr>
            <a:r>
              <a:rPr lang="en-US" b="1" i="1" dirty="0" smtClean="0"/>
              <a:t>6.  Personality: </a:t>
            </a:r>
            <a:r>
              <a:rPr lang="en-US" dirty="0" smtClean="0"/>
              <a:t>The personality traits such as physical fitness, self-confidence, intelligence, sense of responsibility, vision and foresight, flexibility, human character etc. form the foundation of an individual which affects their attitude. </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Determinants……..</a:t>
            </a:r>
            <a:endParaRPr lang="en-US" dirty="0"/>
          </a:p>
        </p:txBody>
      </p:sp>
      <p:sp>
        <p:nvSpPr>
          <p:cNvPr id="3" name="Content Placeholder 2"/>
          <p:cNvSpPr>
            <a:spLocks noGrp="1"/>
          </p:cNvSpPr>
          <p:nvPr>
            <p:ph idx="1"/>
          </p:nvPr>
        </p:nvSpPr>
        <p:spPr/>
        <p:txBody>
          <a:bodyPr/>
          <a:lstStyle/>
          <a:p>
            <a:pPr>
              <a:buNone/>
            </a:pPr>
            <a:r>
              <a:rPr lang="en-US" b="1" i="1" dirty="0" smtClean="0"/>
              <a:t>7. Environmental factors: </a:t>
            </a:r>
            <a:r>
              <a:rPr lang="en-US" dirty="0" smtClean="0"/>
              <a:t>Environmental factors such as socio-economic, political, cultural, technological and competitors change the way of the thinking of the people and affects on the attitude of an individual.</a:t>
            </a:r>
          </a:p>
          <a:p>
            <a:pPr>
              <a:buNone/>
            </a:pPr>
            <a:r>
              <a:rPr lang="en-US" b="1" i="1" dirty="0" smtClean="0"/>
              <a:t>8. Media: </a:t>
            </a:r>
            <a:r>
              <a:rPr lang="en-US" dirty="0" smtClean="0"/>
              <a:t>There are several new information provided by mass media which has major influence in shaping people’s opinions and beliefs  and provides the foundation for the emergence of new cognitive attitude towards it. Suggestive messages that involve important information will provide impact on forming attitude toward such information.</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Individual Behaviour as an Input-Output System</a:t>
            </a:r>
            <a:endParaRPr lang="en-US" dirty="0"/>
          </a:p>
        </p:txBody>
      </p:sp>
      <p:sp>
        <p:nvSpPr>
          <p:cNvPr id="3" name="Content Placeholder 2"/>
          <p:cNvSpPr>
            <a:spLocks noGrp="1"/>
          </p:cNvSpPr>
          <p:nvPr>
            <p:ph idx="1"/>
          </p:nvPr>
        </p:nvSpPr>
        <p:spPr/>
        <p:txBody>
          <a:bodyPr/>
          <a:lstStyle/>
          <a:p>
            <a:r>
              <a:rPr lang="en-US" dirty="0" smtClean="0"/>
              <a:t>Individual behavior is affected by how he/she collects information from the environment, process it, and finally response to the situation in covert and overt perspectives.</a:t>
            </a:r>
          </a:p>
          <a:p>
            <a:r>
              <a:rPr lang="en-US" dirty="0" smtClean="0"/>
              <a:t>There are mainly two viewpoints to see human behavior as a system.</a:t>
            </a:r>
          </a:p>
          <a:p>
            <a:pPr marL="0" indent="0">
              <a:buNone/>
            </a:pPr>
            <a:r>
              <a:rPr lang="en-US" b="1" i="1" dirty="0" smtClean="0"/>
              <a:t>1. Traditional Viewpoint: </a:t>
            </a:r>
            <a:r>
              <a:rPr lang="en-US" dirty="0" smtClean="0"/>
              <a:t>S – R model holds the view that stimulus leads to response as input leads to output in machine. It has been modified later on, by injecting organism (O) in between S and R. this second view tells that with the same stimulus, the responses are different because organism is active, but not passive. This ‘O’ is affected by a person’s </a:t>
            </a:r>
            <a:r>
              <a:rPr lang="en-US" i="1" dirty="0" smtClean="0"/>
              <a:t>values, attitude, needs and expectations </a:t>
            </a:r>
            <a:r>
              <a:rPr lang="en-US" dirty="0" smtClean="0"/>
              <a:t>(VANE).</a:t>
            </a:r>
            <a:endParaRPr lang="en-US" dirty="0"/>
          </a:p>
        </p:txBody>
      </p:sp>
    </p:spTree>
    <p:extLst>
      <p:ext uri="{BB962C8B-B14F-4D97-AF65-F5344CB8AC3E}">
        <p14:creationId xmlns:p14="http://schemas.microsoft.com/office/powerpoint/2010/main" val="361091775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Determinants……..</a:t>
            </a:r>
            <a:endParaRPr lang="en-US" dirty="0"/>
          </a:p>
        </p:txBody>
      </p:sp>
      <p:sp>
        <p:nvSpPr>
          <p:cNvPr id="3" name="Content Placeholder 2"/>
          <p:cNvSpPr>
            <a:spLocks noGrp="1"/>
          </p:cNvSpPr>
          <p:nvPr>
            <p:ph idx="1"/>
          </p:nvPr>
        </p:nvSpPr>
        <p:spPr/>
        <p:txBody>
          <a:bodyPr/>
          <a:lstStyle/>
          <a:p>
            <a:pPr>
              <a:buNone/>
            </a:pPr>
            <a:r>
              <a:rPr lang="en-US" b="1" i="1" dirty="0" smtClean="0"/>
              <a:t>9. Educational institutions: </a:t>
            </a:r>
            <a:r>
              <a:rPr lang="en-US" dirty="0" smtClean="0"/>
              <a:t>As a system, educational and religious institutions have a strong influence in shaping attitudes. They lay the foundation of understanding and moral concepts within the individual. Understanding the good and the bad, the dividing line between something that can and cannot do, is obtained from the centre of the educational and religious activities and teaching.</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Importance of Attitude</a:t>
            </a:r>
            <a:endParaRPr lang="en-US" b="1" dirty="0"/>
          </a:p>
        </p:txBody>
      </p:sp>
      <p:sp>
        <p:nvSpPr>
          <p:cNvPr id="3" name="Content Placeholder 2"/>
          <p:cNvSpPr>
            <a:spLocks noGrp="1"/>
          </p:cNvSpPr>
          <p:nvPr>
            <p:ph idx="1"/>
          </p:nvPr>
        </p:nvSpPr>
        <p:spPr/>
        <p:txBody>
          <a:bodyPr/>
          <a:lstStyle/>
          <a:p>
            <a:r>
              <a:rPr lang="en-US" dirty="0" smtClean="0"/>
              <a:t>It is important for a managers to understand the antecedents to attitude as well as their consequences. They need to understand the different components of attitude, how they are formed, and the major attitude that affect work behaviour and how to use persuasion to change or mould attitude. The following are the outcomes of positive attitude of an individual in their performance:</a:t>
            </a:r>
          </a:p>
          <a:p>
            <a:pPr marL="514350" indent="-514350">
              <a:buFont typeface="+mj-lt"/>
              <a:buAutoNum type="arabicPeriod"/>
            </a:pPr>
            <a:r>
              <a:rPr lang="en-US" dirty="0" smtClean="0"/>
              <a:t>It determines job satisfaction and high level of job performance.</a:t>
            </a:r>
          </a:p>
          <a:p>
            <a:pPr marL="514350" indent="-514350">
              <a:buFont typeface="+mj-lt"/>
              <a:buAutoNum type="arabicPeriod"/>
            </a:pPr>
            <a:r>
              <a:rPr lang="en-US" dirty="0" smtClean="0"/>
              <a:t>It facilitates to maximize productivity.</a:t>
            </a:r>
          </a:p>
          <a:p>
            <a:pPr marL="514350" indent="-514350">
              <a:buFont typeface="+mj-lt"/>
              <a:buAutoNum type="arabicPeriod"/>
            </a:pPr>
            <a:r>
              <a:rPr lang="en-US" dirty="0" smtClean="0"/>
              <a:t>It encourage for expressing value and honor to others.</a:t>
            </a:r>
          </a:p>
          <a:p>
            <a:pPr marL="514350" indent="-514350">
              <a:buFont typeface="+mj-lt"/>
              <a:buAutoNum type="arabicPeriod"/>
            </a:pP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a:t>
            </a:r>
            <a:endParaRPr lang="en-US" dirty="0"/>
          </a:p>
        </p:txBody>
      </p:sp>
      <p:sp>
        <p:nvSpPr>
          <p:cNvPr id="3" name="Content Placeholder 2"/>
          <p:cNvSpPr>
            <a:spLocks noGrp="1"/>
          </p:cNvSpPr>
          <p:nvPr>
            <p:ph idx="1"/>
          </p:nvPr>
        </p:nvSpPr>
        <p:spPr/>
        <p:txBody>
          <a:bodyPr/>
          <a:lstStyle/>
          <a:p>
            <a:pPr>
              <a:buNone/>
            </a:pPr>
            <a:r>
              <a:rPr lang="en-US" dirty="0" smtClean="0"/>
              <a:t>4. It gives rise to positive and constructive feelings.</a:t>
            </a:r>
          </a:p>
          <a:p>
            <a:pPr>
              <a:buNone/>
            </a:pPr>
            <a:r>
              <a:rPr lang="en-US" dirty="0" smtClean="0"/>
              <a:t>5. It helps individuals to adapt with their working environment.</a:t>
            </a:r>
          </a:p>
          <a:p>
            <a:pPr>
              <a:buNone/>
            </a:pPr>
            <a:r>
              <a:rPr lang="en-US" dirty="0" smtClean="0"/>
              <a:t>6. Individuals having favorable judgment consider different events differently.</a:t>
            </a:r>
          </a:p>
          <a:p>
            <a:pPr>
              <a:buNone/>
            </a:pPr>
            <a:r>
              <a:rPr lang="en-US" dirty="0" smtClean="0"/>
              <a:t>7. It helps to reduce absenteeism and employee turnover in significant manner.</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Mental process</a:t>
            </a:r>
            <a:br>
              <a:rPr lang="en-US" b="1" dirty="0" smtClean="0"/>
            </a:br>
            <a:r>
              <a:rPr lang="en-US" b="1" dirty="0" smtClean="0"/>
              <a:t>Values</a:t>
            </a:r>
            <a:endParaRPr lang="en-US" b="1" dirty="0"/>
          </a:p>
        </p:txBody>
      </p:sp>
      <p:sp>
        <p:nvSpPr>
          <p:cNvPr id="3" name="Content Placeholder 2"/>
          <p:cNvSpPr>
            <a:spLocks noGrp="1"/>
          </p:cNvSpPr>
          <p:nvPr>
            <p:ph idx="1"/>
          </p:nvPr>
        </p:nvSpPr>
        <p:spPr/>
        <p:txBody>
          <a:bodyPr/>
          <a:lstStyle/>
          <a:p>
            <a:r>
              <a:rPr lang="en-US" dirty="0" smtClean="0"/>
              <a:t>Values represent individual’s sense of what is right or wrong, good or bad and desirable or undesirable.</a:t>
            </a:r>
          </a:p>
          <a:p>
            <a:r>
              <a:rPr lang="en-US" dirty="0" smtClean="0"/>
              <a:t>They are stable and long lasting belief.</a:t>
            </a:r>
          </a:p>
          <a:p>
            <a:r>
              <a:rPr lang="en-US" dirty="0" smtClean="0"/>
              <a:t>They contain an element of judgment.</a:t>
            </a:r>
          </a:p>
          <a:p>
            <a:r>
              <a:rPr lang="en-US" dirty="0" smtClean="0"/>
              <a:t>They have both content and intensity attributes. The content attributes says that a mode of conduct is important. While the intensity attribute specifies that how a mode of conduct is important.</a:t>
            </a:r>
          </a:p>
          <a:p>
            <a:r>
              <a:rPr lang="en-US" dirty="0" smtClean="0"/>
              <a:t>All the individuals have a hierarchy of values that forms their value system.</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This system is identified by considering the relative importance assigned for values such as freedom, pleasure, self-respect, honesty, obedience, and equality.</a:t>
            </a:r>
          </a:p>
          <a:p>
            <a:r>
              <a:rPr lang="en-US" dirty="0" smtClean="0"/>
              <a:t>Once the values are internalized they become consciously or unconsciously, the standard or criterion for guiding actions, for developing and maintaining attitudes toward relevant objects and surroundings, for justifying one’s one and other’s actions and attitude for morally judging oneself and others and comparing oneself with others.</a:t>
            </a:r>
            <a:endParaRPr lang="en-US" dirty="0"/>
          </a:p>
        </p:txBody>
      </p:sp>
    </p:spTree>
    <p:extLst>
      <p:ext uri="{BB962C8B-B14F-4D97-AF65-F5344CB8AC3E}">
        <p14:creationId xmlns:p14="http://schemas.microsoft.com/office/powerpoint/2010/main" val="291057715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Values, therefore, are the standards or yardsticks to guide actions, attitude, evaluations and justifications of the self and others.</a:t>
            </a:r>
          </a:p>
          <a:p>
            <a:r>
              <a:rPr lang="en-US" dirty="0" smtClean="0"/>
              <a:t>Culture is the principle source of values. And it is also learned or acquired from parents, teachers, peer group members, media, and all those whom they respect and thus, attempt to copy them.</a:t>
            </a:r>
          </a:p>
          <a:p>
            <a:r>
              <a:rPr lang="en-US" dirty="0" smtClean="0"/>
              <a:t>Compatibility of values of an individuals with organization is needed to triggered their work behaviour in one hand and the other, it also can have significant impact on retention, satisfaction and motivation. </a:t>
            </a:r>
          </a:p>
          <a:p>
            <a:endParaRPr lang="en-US" dirty="0"/>
          </a:p>
        </p:txBody>
      </p:sp>
    </p:spTree>
    <p:extLst>
      <p:ext uri="{BB962C8B-B14F-4D97-AF65-F5344CB8AC3E}">
        <p14:creationId xmlns:p14="http://schemas.microsoft.com/office/powerpoint/2010/main" val="53338540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values</a:t>
            </a:r>
            <a:endParaRPr lang="en-US" dirty="0"/>
          </a:p>
        </p:txBody>
      </p:sp>
      <p:sp>
        <p:nvSpPr>
          <p:cNvPr id="3" name="Content Placeholder 2"/>
          <p:cNvSpPr>
            <a:spLocks noGrp="1"/>
          </p:cNvSpPr>
          <p:nvPr>
            <p:ph idx="1"/>
          </p:nvPr>
        </p:nvSpPr>
        <p:spPr/>
        <p:txBody>
          <a:bodyPr/>
          <a:lstStyle/>
          <a:p>
            <a:r>
              <a:rPr lang="en-US" dirty="0" smtClean="0"/>
              <a:t>There are different types of values. </a:t>
            </a:r>
            <a:r>
              <a:rPr lang="en-US" dirty="0" err="1" smtClean="0"/>
              <a:t>Howevever</a:t>
            </a:r>
            <a:r>
              <a:rPr lang="en-US" dirty="0" smtClean="0"/>
              <a:t> value can be classified by following approach.</a:t>
            </a:r>
          </a:p>
          <a:p>
            <a:pPr marL="514350" indent="-514350">
              <a:buAutoNum type="alphaUcPeriod"/>
            </a:pPr>
            <a:r>
              <a:rPr lang="en-US" dirty="0" smtClean="0"/>
              <a:t>Two-level classification: This approach is based on Milton </a:t>
            </a:r>
            <a:r>
              <a:rPr lang="en-US" dirty="0" err="1" smtClean="0"/>
              <a:t>Rokeach’s</a:t>
            </a:r>
            <a:r>
              <a:rPr lang="en-US" dirty="0" smtClean="0"/>
              <a:t> Value Survey(RVS). Based on this survey, there are two basic types of values.: terminal values and instrumental values.</a:t>
            </a:r>
          </a:p>
          <a:p>
            <a:pPr marL="0" indent="0">
              <a:buNone/>
            </a:pPr>
            <a:r>
              <a:rPr lang="en-US" dirty="0" smtClean="0"/>
              <a:t>1. Terminal values: It refers to desirable end-states. These are the goals a person would like to achieve during their lifetime. A comfortable life, equality, </a:t>
            </a:r>
            <a:r>
              <a:rPr lang="en-US" dirty="0" err="1" smtClean="0"/>
              <a:t>familiy</a:t>
            </a:r>
            <a:r>
              <a:rPr lang="en-US" dirty="0" smtClean="0"/>
              <a:t> security, freedom, happiness, true friendship, self respect, social recognition, etc. are some of the example s of terminal values.</a:t>
            </a:r>
          </a:p>
          <a:p>
            <a:pPr marL="0" indent="0">
              <a:buNone/>
            </a:pPr>
            <a:endParaRPr lang="en-US" dirty="0"/>
          </a:p>
        </p:txBody>
      </p:sp>
    </p:spTree>
    <p:extLst>
      <p:ext uri="{BB962C8B-B14F-4D97-AF65-F5344CB8AC3E}">
        <p14:creationId xmlns:p14="http://schemas.microsoft.com/office/powerpoint/2010/main" val="379558967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2. Instrumental values: It refers to preferable modes of behaviour, or means of achieving the terminal values. The types of instrumental values illustrated in RVS are self improvement, autonomy and self reliance, personal discipline, kindness, ambition, goal orientation etc.</a:t>
            </a:r>
          </a:p>
          <a:p>
            <a:pPr marL="0" indent="0">
              <a:buNone/>
            </a:pPr>
            <a:r>
              <a:rPr lang="en-US" dirty="0" smtClean="0"/>
              <a:t>B. Seven-level classification: This classification is based on research of C. W. Graves. The seven types of values are as follows(</a:t>
            </a:r>
            <a:r>
              <a:rPr lang="en-US" i="1" dirty="0" smtClean="0"/>
              <a:t>1 denotes lowest level and 7 the highest levels of values</a:t>
            </a:r>
            <a:r>
              <a:rPr lang="en-US" dirty="0" smtClean="0"/>
              <a:t>).</a:t>
            </a:r>
          </a:p>
          <a:p>
            <a:pPr marL="514350" indent="-514350">
              <a:buAutoNum type="arabicPeriod"/>
            </a:pPr>
            <a:r>
              <a:rPr lang="en-US" dirty="0"/>
              <a:t>R</a:t>
            </a:r>
            <a:r>
              <a:rPr lang="en-US" dirty="0" smtClean="0"/>
              <a:t>eactive: Aware of oneself and others as human beings, react to basic physiological needs.</a:t>
            </a:r>
          </a:p>
          <a:p>
            <a:pPr marL="514350" indent="-514350">
              <a:buAutoNum type="arabicPeriod"/>
            </a:pPr>
            <a:r>
              <a:rPr lang="en-US" dirty="0" smtClean="0"/>
              <a:t>Tribalistic High degree of dependence; strongly influenced by tradition and the power exercised by authority figures; wants strong directive leadership.</a:t>
            </a:r>
          </a:p>
          <a:p>
            <a:pPr marL="514350" indent="-514350">
              <a:buAutoNum type="arabicPeriod"/>
            </a:pPr>
            <a:endParaRPr lang="en-US" dirty="0"/>
          </a:p>
        </p:txBody>
      </p:sp>
    </p:spTree>
    <p:extLst>
      <p:ext uri="{BB962C8B-B14F-4D97-AF65-F5344CB8AC3E}">
        <p14:creationId xmlns:p14="http://schemas.microsoft.com/office/powerpoint/2010/main" val="300021779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3. Egocentrism: Believes in rugged individualism; aggressive and selfish; respond to primarily to power; desire individual responsibilities; wants to work as loaner in an entrepreneurial style.</a:t>
            </a:r>
          </a:p>
          <a:p>
            <a:pPr marL="0" indent="0">
              <a:buNone/>
            </a:pPr>
            <a:r>
              <a:rPr lang="en-US" dirty="0" smtClean="0"/>
              <a:t>4. Conformity: Low tolerance for ambiguity; difficulty in accepting people with divergent values; desire that other accept these values.</a:t>
            </a:r>
          </a:p>
          <a:p>
            <a:pPr marL="0" indent="0">
              <a:buNone/>
            </a:pPr>
            <a:r>
              <a:rPr lang="en-US" dirty="0" smtClean="0"/>
              <a:t>5. Manipulative: Strive to accomplish goals by manipulating things and people; materialistic; seeks recognition and status actively.</a:t>
            </a:r>
          </a:p>
          <a:p>
            <a:pPr marL="0" indent="0">
              <a:buNone/>
            </a:pPr>
            <a:r>
              <a:rPr lang="en-US" dirty="0" smtClean="0"/>
              <a:t>6. </a:t>
            </a:r>
            <a:r>
              <a:rPr lang="en-US" dirty="0" err="1" smtClean="0"/>
              <a:t>Sociocentric</a:t>
            </a:r>
            <a:r>
              <a:rPr lang="en-US" dirty="0" smtClean="0"/>
              <a:t>: Desired to be liked and get along with others status than getting ahead; dislike materialism, manipulation; seeks primarily the social relationship which a job provides. </a:t>
            </a:r>
            <a:endParaRPr lang="en-US" dirty="0"/>
          </a:p>
        </p:txBody>
      </p:sp>
    </p:spTree>
    <p:extLst>
      <p:ext uri="{BB962C8B-B14F-4D97-AF65-F5344CB8AC3E}">
        <p14:creationId xmlns:p14="http://schemas.microsoft.com/office/powerpoint/2010/main" val="194487422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7. Existential: High tolerance for ambiguity and for people with divergent values; outspoken on flexible systems, restrictive policies, status symbols etc.; seeks full expression of growth and self fulfillment needs through work.</a:t>
            </a:r>
            <a:endParaRPr lang="en-US" dirty="0"/>
          </a:p>
        </p:txBody>
      </p:sp>
    </p:spTree>
    <p:extLst>
      <p:ext uri="{BB962C8B-B14F-4D97-AF65-F5344CB8AC3E}">
        <p14:creationId xmlns:p14="http://schemas.microsoft.com/office/powerpoint/2010/main" val="19756511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b="1" i="1" dirty="0" smtClean="0"/>
              <a:t>2. Behavioural Viewpoint</a:t>
            </a:r>
            <a:r>
              <a:rPr lang="en-US" b="1" dirty="0" smtClean="0"/>
              <a:t>: </a:t>
            </a:r>
          </a:p>
          <a:p>
            <a:pPr marL="0" indent="0">
              <a:buNone/>
            </a:pPr>
            <a:r>
              <a:rPr lang="en-US" dirty="0" smtClean="0"/>
              <a:t>It is much more comprehensive and realistic than traditional viewpoint. This model represents a causal sequence between S – O – B</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68374222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aspects or features of values</a:t>
            </a:r>
            <a:endParaRPr lang="en-US" dirty="0"/>
          </a:p>
        </p:txBody>
      </p:sp>
      <p:sp>
        <p:nvSpPr>
          <p:cNvPr id="3" name="Content Placeholder 2"/>
          <p:cNvSpPr>
            <a:spLocks noGrp="1"/>
          </p:cNvSpPr>
          <p:nvPr>
            <p:ph idx="1"/>
          </p:nvPr>
        </p:nvSpPr>
        <p:spPr/>
        <p:txBody>
          <a:bodyPr>
            <a:normAutofit lnSpcReduction="10000"/>
          </a:bodyPr>
          <a:lstStyle/>
          <a:p>
            <a:r>
              <a:rPr lang="en-US" dirty="0" smtClean="0"/>
              <a:t>They contain a judgmental element i.e., an individuals ideas as to what is good, right or desirable.</a:t>
            </a:r>
          </a:p>
          <a:p>
            <a:r>
              <a:rPr lang="en-US" dirty="0" smtClean="0"/>
              <a:t>They are one of the sources of individual differences and affect individual behaviour.</a:t>
            </a:r>
          </a:p>
          <a:p>
            <a:r>
              <a:rPr lang="en-US" dirty="0" smtClean="0"/>
              <a:t>All of us have a value system i.e., a set of value.</a:t>
            </a:r>
          </a:p>
          <a:p>
            <a:r>
              <a:rPr lang="en-US" dirty="0" smtClean="0"/>
              <a:t>They can be determined by assessing the relative significance assigned by an individual to various objects.</a:t>
            </a:r>
          </a:p>
          <a:p>
            <a:r>
              <a:rPr lang="en-US" dirty="0" smtClean="0"/>
              <a:t>Some of the values are highly stable and enduring and vice versa.</a:t>
            </a:r>
          </a:p>
          <a:p>
            <a:r>
              <a:rPr lang="en-US" dirty="0" smtClean="0"/>
              <a:t>They are basically learned but some portion is genetically determined.</a:t>
            </a:r>
            <a:endParaRPr lang="en-US" dirty="0"/>
          </a:p>
        </p:txBody>
      </p:sp>
    </p:spTree>
    <p:extLst>
      <p:ext uri="{BB962C8B-B14F-4D97-AF65-F5344CB8AC3E}">
        <p14:creationId xmlns:p14="http://schemas.microsoft.com/office/powerpoint/2010/main" val="27769677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Dominant work values in today’s workforce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24056848"/>
              </p:ext>
            </p:extLst>
          </p:nvPr>
        </p:nvGraphicFramePr>
        <p:xfrm>
          <a:off x="838200" y="1825625"/>
          <a:ext cx="10515600" cy="5577840"/>
        </p:xfrm>
        <a:graphic>
          <a:graphicData uri="http://schemas.openxmlformats.org/drawingml/2006/table">
            <a:tbl>
              <a:tblPr firstRow="1" bandRow="1">
                <a:tableStyleId>{5C22544A-7EE6-4342-B048-85BDC9FD1C3A}</a:tableStyleId>
              </a:tblPr>
              <a:tblGrid>
                <a:gridCol w="1809466"/>
                <a:gridCol w="2101755"/>
                <a:gridCol w="2333767"/>
                <a:gridCol w="4270612"/>
              </a:tblGrid>
              <a:tr h="370840">
                <a:tc>
                  <a:txBody>
                    <a:bodyPr/>
                    <a:lstStyle/>
                    <a:p>
                      <a:pPr algn="ctr"/>
                      <a:r>
                        <a:rPr lang="en-US" sz="2400" b="1" dirty="0" smtClean="0"/>
                        <a:t>Cohort</a:t>
                      </a:r>
                      <a:endParaRPr lang="en-US" sz="2400" b="1" dirty="0"/>
                    </a:p>
                  </a:txBody>
                  <a:tcPr/>
                </a:tc>
                <a:tc>
                  <a:txBody>
                    <a:bodyPr/>
                    <a:lstStyle/>
                    <a:p>
                      <a:pPr algn="ctr"/>
                      <a:r>
                        <a:rPr lang="en-US" sz="2400" b="1" dirty="0" smtClean="0"/>
                        <a:t>Entered the workforce</a:t>
                      </a:r>
                      <a:endParaRPr lang="en-US" sz="2400" b="1" dirty="0"/>
                    </a:p>
                  </a:txBody>
                  <a:tcPr/>
                </a:tc>
                <a:tc>
                  <a:txBody>
                    <a:bodyPr/>
                    <a:lstStyle/>
                    <a:p>
                      <a:pPr algn="ctr"/>
                      <a:r>
                        <a:rPr lang="en-US" sz="2400" b="1" dirty="0" smtClean="0"/>
                        <a:t>Approximate current age</a:t>
                      </a:r>
                      <a:endParaRPr lang="en-US" sz="2400" b="1" dirty="0"/>
                    </a:p>
                  </a:txBody>
                  <a:tcPr/>
                </a:tc>
                <a:tc>
                  <a:txBody>
                    <a:bodyPr/>
                    <a:lstStyle/>
                    <a:p>
                      <a:pPr algn="ctr"/>
                      <a:r>
                        <a:rPr lang="en-US" sz="2400" b="1" dirty="0" smtClean="0"/>
                        <a:t>Dominant</a:t>
                      </a:r>
                      <a:r>
                        <a:rPr lang="en-US" sz="2400" b="1" baseline="0" dirty="0" smtClean="0"/>
                        <a:t> work values</a:t>
                      </a:r>
                      <a:endParaRPr lang="en-US" sz="2400" b="1" dirty="0"/>
                    </a:p>
                  </a:txBody>
                  <a:tcPr/>
                </a:tc>
              </a:tr>
              <a:tr h="370840">
                <a:tc>
                  <a:txBody>
                    <a:bodyPr/>
                    <a:lstStyle/>
                    <a:p>
                      <a:r>
                        <a:rPr lang="en-US" sz="2400" dirty="0" smtClean="0"/>
                        <a:t>Veterans</a:t>
                      </a:r>
                      <a:endParaRPr lang="en-US" sz="2400" dirty="0"/>
                    </a:p>
                  </a:txBody>
                  <a:tcPr/>
                </a:tc>
                <a:tc>
                  <a:txBody>
                    <a:bodyPr/>
                    <a:lstStyle/>
                    <a:p>
                      <a:r>
                        <a:rPr lang="en-US" sz="2400" dirty="0" smtClean="0"/>
                        <a:t>1950s-early 1960s</a:t>
                      </a:r>
                      <a:endParaRPr lang="en-US" sz="2400" dirty="0"/>
                    </a:p>
                  </a:txBody>
                  <a:tcPr/>
                </a:tc>
                <a:tc>
                  <a:txBody>
                    <a:bodyPr/>
                    <a:lstStyle/>
                    <a:p>
                      <a:r>
                        <a:rPr lang="en-US" sz="2400" dirty="0" smtClean="0"/>
                        <a:t>65+</a:t>
                      </a:r>
                      <a:endParaRPr lang="en-US" sz="2400" dirty="0"/>
                    </a:p>
                  </a:txBody>
                  <a:tcPr/>
                </a:tc>
                <a:tc>
                  <a:txBody>
                    <a:bodyPr/>
                    <a:lstStyle/>
                    <a:p>
                      <a:r>
                        <a:rPr lang="en-US" sz="2400" dirty="0" smtClean="0"/>
                        <a:t>Hardworking, conservative, conforming, loyalty to the organization.</a:t>
                      </a:r>
                      <a:endParaRPr lang="en-US" sz="2400" dirty="0"/>
                    </a:p>
                  </a:txBody>
                  <a:tcPr/>
                </a:tc>
              </a:tr>
              <a:tr h="370840">
                <a:tc>
                  <a:txBody>
                    <a:bodyPr/>
                    <a:lstStyle/>
                    <a:p>
                      <a:r>
                        <a:rPr lang="en-US" sz="2400" dirty="0" smtClean="0"/>
                        <a:t>Boomers</a:t>
                      </a:r>
                      <a:endParaRPr lang="en-US" sz="2400" dirty="0"/>
                    </a:p>
                  </a:txBody>
                  <a:tcPr/>
                </a:tc>
                <a:tc>
                  <a:txBody>
                    <a:bodyPr/>
                    <a:lstStyle/>
                    <a:p>
                      <a:r>
                        <a:rPr lang="en-US" sz="2400" dirty="0" smtClean="0"/>
                        <a:t>1965-1985</a:t>
                      </a:r>
                      <a:endParaRPr lang="en-US" sz="2400" dirty="0"/>
                    </a:p>
                  </a:txBody>
                  <a:tcPr/>
                </a:tc>
                <a:tc>
                  <a:txBody>
                    <a:bodyPr/>
                    <a:lstStyle/>
                    <a:p>
                      <a:r>
                        <a:rPr lang="en-US" sz="2400" dirty="0" smtClean="0"/>
                        <a:t>Mid 40s to mid 60s</a:t>
                      </a:r>
                      <a:endParaRPr lang="en-US" sz="2400" dirty="0"/>
                    </a:p>
                  </a:txBody>
                  <a:tcPr/>
                </a:tc>
                <a:tc>
                  <a:txBody>
                    <a:bodyPr/>
                    <a:lstStyle/>
                    <a:p>
                      <a:r>
                        <a:rPr lang="en-US" sz="2400" dirty="0" smtClean="0"/>
                        <a:t>Success, achievement, ambition,</a:t>
                      </a:r>
                      <a:r>
                        <a:rPr lang="en-US" sz="2400" baseline="0" dirty="0" smtClean="0"/>
                        <a:t> dislike of authority, loyalty to career.</a:t>
                      </a:r>
                      <a:endParaRPr lang="en-US" sz="2400" dirty="0"/>
                    </a:p>
                  </a:txBody>
                  <a:tcPr/>
                </a:tc>
              </a:tr>
              <a:tr h="370840">
                <a:tc>
                  <a:txBody>
                    <a:bodyPr/>
                    <a:lstStyle/>
                    <a:p>
                      <a:r>
                        <a:rPr lang="en-US" sz="2400" dirty="0" smtClean="0"/>
                        <a:t>Xers</a:t>
                      </a:r>
                      <a:endParaRPr lang="en-US" sz="2400" dirty="0"/>
                    </a:p>
                  </a:txBody>
                  <a:tcPr/>
                </a:tc>
                <a:tc>
                  <a:txBody>
                    <a:bodyPr/>
                    <a:lstStyle/>
                    <a:p>
                      <a:r>
                        <a:rPr lang="en-US" sz="2400" dirty="0" smtClean="0"/>
                        <a:t>1985-2000</a:t>
                      </a:r>
                      <a:endParaRPr lang="en-US" sz="2400" dirty="0"/>
                    </a:p>
                  </a:txBody>
                  <a:tcPr/>
                </a:tc>
                <a:tc>
                  <a:txBody>
                    <a:bodyPr/>
                    <a:lstStyle/>
                    <a:p>
                      <a:r>
                        <a:rPr lang="en-US" sz="2400" dirty="0" smtClean="0"/>
                        <a:t>Late 20s to early 40s</a:t>
                      </a:r>
                      <a:endParaRPr lang="en-US" sz="2400" dirty="0"/>
                    </a:p>
                  </a:txBody>
                  <a:tcPr/>
                </a:tc>
                <a:tc>
                  <a:txBody>
                    <a:bodyPr/>
                    <a:lstStyle/>
                    <a:p>
                      <a:r>
                        <a:rPr lang="en-US" sz="2400" dirty="0" smtClean="0"/>
                        <a:t>Work-life balance, team oriented, dislike of rules, loyalty to relationships. </a:t>
                      </a:r>
                      <a:endParaRPr lang="en-US" sz="2400" dirty="0"/>
                    </a:p>
                  </a:txBody>
                  <a:tcPr/>
                </a:tc>
              </a:tr>
              <a:tr h="370840">
                <a:tc>
                  <a:txBody>
                    <a:bodyPr/>
                    <a:lstStyle/>
                    <a:p>
                      <a:r>
                        <a:rPr lang="en-US" sz="2400" dirty="0" err="1" smtClean="0"/>
                        <a:t>nexters</a:t>
                      </a:r>
                      <a:endParaRPr lang="en-US" sz="2400" dirty="0"/>
                    </a:p>
                  </a:txBody>
                  <a:tcPr/>
                </a:tc>
                <a:tc>
                  <a:txBody>
                    <a:bodyPr/>
                    <a:lstStyle/>
                    <a:p>
                      <a:r>
                        <a:rPr lang="en-US" sz="2400" dirty="0" smtClean="0"/>
                        <a:t>2000 to present</a:t>
                      </a:r>
                      <a:endParaRPr lang="en-US" sz="2400" dirty="0"/>
                    </a:p>
                  </a:txBody>
                  <a:tcPr/>
                </a:tc>
                <a:tc>
                  <a:txBody>
                    <a:bodyPr/>
                    <a:lstStyle/>
                    <a:p>
                      <a:r>
                        <a:rPr lang="en-US" sz="2400" dirty="0" smtClean="0"/>
                        <a:t>Under 20</a:t>
                      </a:r>
                      <a:endParaRPr lang="en-US" sz="2400" dirty="0"/>
                    </a:p>
                  </a:txBody>
                  <a:tcPr/>
                </a:tc>
                <a:tc>
                  <a:txBody>
                    <a:bodyPr/>
                    <a:lstStyle/>
                    <a:p>
                      <a:r>
                        <a:rPr lang="en-US" sz="2400" dirty="0" smtClean="0"/>
                        <a:t>Confident, financial success, self-reliant</a:t>
                      </a:r>
                      <a:r>
                        <a:rPr lang="en-US" sz="2400" baseline="0" dirty="0" smtClean="0"/>
                        <a:t> but team oriented, loyalty to both self and relationships.</a:t>
                      </a:r>
                      <a:endParaRPr lang="en-US" sz="2400" dirty="0"/>
                    </a:p>
                  </a:txBody>
                  <a:tcPr/>
                </a:tc>
              </a:tr>
            </a:tbl>
          </a:graphicData>
        </a:graphic>
      </p:graphicFrame>
    </p:spTree>
    <p:extLst>
      <p:ext uri="{BB962C8B-B14F-4D97-AF65-F5344CB8AC3E}">
        <p14:creationId xmlns:p14="http://schemas.microsoft.com/office/powerpoint/2010/main" val="284337215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Cross-culture values</a:t>
            </a:r>
            <a:endParaRPr lang="en-US" sz="5400" b="1" dirty="0"/>
          </a:p>
        </p:txBody>
      </p:sp>
      <p:sp>
        <p:nvSpPr>
          <p:cNvPr id="3" name="Content Placeholder 2"/>
          <p:cNvSpPr>
            <a:spLocks noGrp="1"/>
          </p:cNvSpPr>
          <p:nvPr>
            <p:ph idx="1"/>
          </p:nvPr>
        </p:nvSpPr>
        <p:spPr/>
        <p:txBody>
          <a:bodyPr>
            <a:normAutofit/>
          </a:bodyPr>
          <a:lstStyle/>
          <a:p>
            <a:r>
              <a:rPr lang="en-US" sz="3600" dirty="0" smtClean="0"/>
              <a:t>Geert Hofstede, a social scientist, studied over 116000 IBM employees in forty countries about their work-related values. His results shows that differences occurred across cultures in four basic dimensions of work-related values and behaviour: power distance, uncertainty avoidance, masculinity/femininity, and individualism/collectivism.</a:t>
            </a:r>
            <a:endParaRPr lang="en-US" sz="3600" dirty="0"/>
          </a:p>
        </p:txBody>
      </p:sp>
    </p:spTree>
    <p:extLst>
      <p:ext uri="{BB962C8B-B14F-4D97-AF65-F5344CB8AC3E}">
        <p14:creationId xmlns:p14="http://schemas.microsoft.com/office/powerpoint/2010/main" val="95338745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Power Distance</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Power distance is the extent to which an unequal distribution of power is accepted by society members.</a:t>
            </a:r>
          </a:p>
          <a:p>
            <a:r>
              <a:rPr lang="en-US" dirty="0" smtClean="0"/>
              <a:t>In low power distance culture, inequality is minimized, superiors are accessible, and power differences are downplayed.</a:t>
            </a:r>
          </a:p>
          <a:p>
            <a:r>
              <a:rPr lang="en-US" dirty="0" smtClean="0"/>
              <a:t>In high power distance societies, inequality is accepted as natural, superiors are </a:t>
            </a:r>
            <a:r>
              <a:rPr lang="en-US" dirty="0"/>
              <a:t>i</a:t>
            </a:r>
            <a:r>
              <a:rPr lang="en-US" dirty="0" smtClean="0"/>
              <a:t>naccessible, and power differences are highlighted.</a:t>
            </a:r>
          </a:p>
          <a:p>
            <a:r>
              <a:rPr lang="en-US" dirty="0" smtClean="0"/>
              <a:t>Managers operating high power value system feel powerful and remain distance from the subordinates and vis-a-vi.</a:t>
            </a:r>
          </a:p>
          <a:p>
            <a:r>
              <a:rPr lang="en-US" dirty="0" smtClean="0"/>
              <a:t>In his research, Hofstede found that, the managers from the following countries have high and low power distance values:</a:t>
            </a:r>
          </a:p>
          <a:p>
            <a:pPr marL="0" indent="0">
              <a:buNone/>
            </a:pPr>
            <a:r>
              <a:rPr lang="en-US" dirty="0" smtClean="0"/>
              <a:t> </a:t>
            </a:r>
            <a:endParaRPr lang="en-US" dirty="0"/>
          </a:p>
        </p:txBody>
      </p:sp>
    </p:spTree>
    <p:extLst>
      <p:ext uri="{BB962C8B-B14F-4D97-AF65-F5344CB8AC3E}">
        <p14:creationId xmlns:p14="http://schemas.microsoft.com/office/powerpoint/2010/main" val="373141020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High power distance: Mexico, Argentina, France etc.</a:t>
            </a:r>
          </a:p>
          <a:p>
            <a:r>
              <a:rPr lang="en-US" dirty="0" smtClean="0"/>
              <a:t>Low power distance: USA, Canada, Japan, Germany etc.</a:t>
            </a:r>
            <a:endParaRPr lang="en-US" dirty="0"/>
          </a:p>
        </p:txBody>
      </p:sp>
    </p:spTree>
    <p:extLst>
      <p:ext uri="{BB962C8B-B14F-4D97-AF65-F5344CB8AC3E}">
        <p14:creationId xmlns:p14="http://schemas.microsoft.com/office/powerpoint/2010/main" val="142626601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Uncertainty Avoider</a:t>
            </a:r>
            <a:endParaRPr lang="en-US" b="1" dirty="0"/>
          </a:p>
        </p:txBody>
      </p:sp>
      <p:sp>
        <p:nvSpPr>
          <p:cNvPr id="3" name="Content Placeholder 2"/>
          <p:cNvSpPr>
            <a:spLocks noGrp="1"/>
          </p:cNvSpPr>
          <p:nvPr>
            <p:ph idx="1"/>
          </p:nvPr>
        </p:nvSpPr>
        <p:spPr/>
        <p:txBody>
          <a:bodyPr/>
          <a:lstStyle/>
          <a:p>
            <a:r>
              <a:rPr lang="en-US" dirty="0" smtClean="0"/>
              <a:t>Uncertainty avoidance is the extent to which people are uncomfortable with uncertain and ambiguous situations.</a:t>
            </a:r>
          </a:p>
          <a:p>
            <a:r>
              <a:rPr lang="en-US" dirty="0" smtClean="0"/>
              <a:t>Managers having strong uncertainty avoidance cultures stress rules and regulations, hard work, conformity, and security.</a:t>
            </a:r>
          </a:p>
          <a:p>
            <a:r>
              <a:rPr lang="en-US" dirty="0" smtClean="0"/>
              <a:t>But, the managers having cultures with weak uncertainty avoidance are less concerned with rules, conformity, and security, and hard work is not seen as a good value. However, risk taking is valued.</a:t>
            </a:r>
          </a:p>
          <a:p>
            <a:r>
              <a:rPr lang="en-US" dirty="0" smtClean="0"/>
              <a:t>In his research, Hofstede found the managers of the following countries have strong and weak uncertainty avoidance values:</a:t>
            </a:r>
            <a:endParaRPr lang="en-US" dirty="0"/>
          </a:p>
        </p:txBody>
      </p:sp>
    </p:spTree>
    <p:extLst>
      <p:ext uri="{BB962C8B-B14F-4D97-AF65-F5344CB8AC3E}">
        <p14:creationId xmlns:p14="http://schemas.microsoft.com/office/powerpoint/2010/main" val="27994763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Strong uncertainty avoidance: </a:t>
            </a:r>
            <a:r>
              <a:rPr lang="en-US" dirty="0"/>
              <a:t>Japan, Iran, India.</a:t>
            </a:r>
          </a:p>
          <a:p>
            <a:r>
              <a:rPr lang="en-US" dirty="0" smtClean="0"/>
              <a:t>Weak uncertainty avoidance: USA</a:t>
            </a:r>
            <a:r>
              <a:rPr lang="en-US" dirty="0"/>
              <a:t>, Canada, Hong Kong etc.</a:t>
            </a:r>
          </a:p>
          <a:p>
            <a:endParaRPr lang="en-US" dirty="0"/>
          </a:p>
        </p:txBody>
      </p:sp>
    </p:spTree>
    <p:extLst>
      <p:ext uri="{BB962C8B-B14F-4D97-AF65-F5344CB8AC3E}">
        <p14:creationId xmlns:p14="http://schemas.microsoft.com/office/powerpoint/2010/main" val="124974278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Individualism or Collectivism</a:t>
            </a:r>
            <a:endParaRPr lang="en-US" b="1" dirty="0"/>
          </a:p>
        </p:txBody>
      </p:sp>
      <p:sp>
        <p:nvSpPr>
          <p:cNvPr id="3" name="Content Placeholder 2"/>
          <p:cNvSpPr>
            <a:spLocks noGrp="1"/>
          </p:cNvSpPr>
          <p:nvPr>
            <p:ph idx="1"/>
          </p:nvPr>
        </p:nvSpPr>
        <p:spPr/>
        <p:txBody>
          <a:bodyPr>
            <a:normAutofit lnSpcReduction="10000"/>
          </a:bodyPr>
          <a:lstStyle/>
          <a:p>
            <a:r>
              <a:rPr lang="en-US" dirty="0" smtClean="0"/>
              <a:t>Individualistic culture stress independence, individual initiative, and privacy.</a:t>
            </a:r>
          </a:p>
          <a:p>
            <a:r>
              <a:rPr lang="en-US" dirty="0" smtClean="0"/>
              <a:t>Collective culture </a:t>
            </a:r>
            <a:r>
              <a:rPr lang="en-US" dirty="0" err="1" smtClean="0"/>
              <a:t>favour</a:t>
            </a:r>
            <a:r>
              <a:rPr lang="en-US" dirty="0" smtClean="0"/>
              <a:t> interdependence and loyalty to family and society.</a:t>
            </a:r>
          </a:p>
          <a:p>
            <a:r>
              <a:rPr lang="en-US" dirty="0" smtClean="0"/>
              <a:t>People having individualism value want to work in independently and focus on personal achievement.</a:t>
            </a:r>
          </a:p>
          <a:p>
            <a:r>
              <a:rPr lang="en-US" dirty="0" smtClean="0"/>
              <a:t>While, people having collectivism want to work in group or team with more loyalty.</a:t>
            </a:r>
          </a:p>
          <a:p>
            <a:r>
              <a:rPr lang="en-US" dirty="0" smtClean="0"/>
              <a:t>In research, </a:t>
            </a:r>
            <a:r>
              <a:rPr lang="en-US" dirty="0" err="1" smtClean="0"/>
              <a:t>Hofestede</a:t>
            </a:r>
            <a:r>
              <a:rPr lang="en-US" dirty="0" smtClean="0"/>
              <a:t> found that the managers of following countries have individualism and collective cultural value:</a:t>
            </a:r>
            <a:endParaRPr lang="en-US" dirty="0"/>
          </a:p>
        </p:txBody>
      </p:sp>
    </p:spTree>
    <p:extLst>
      <p:ext uri="{BB962C8B-B14F-4D97-AF65-F5344CB8AC3E}">
        <p14:creationId xmlns:p14="http://schemas.microsoft.com/office/powerpoint/2010/main" val="190076337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Individualism culture: USA, Canada, Australia etc.</a:t>
            </a:r>
          </a:p>
          <a:p>
            <a:r>
              <a:rPr lang="en-US" dirty="0" smtClean="0"/>
              <a:t>Collectivism culture: India, China, Japan, Singapore etc.</a:t>
            </a:r>
            <a:endParaRPr lang="en-US" dirty="0"/>
          </a:p>
        </p:txBody>
      </p:sp>
    </p:spTree>
    <p:extLst>
      <p:ext uri="{BB962C8B-B14F-4D97-AF65-F5344CB8AC3E}">
        <p14:creationId xmlns:p14="http://schemas.microsoft.com/office/powerpoint/2010/main" val="404079589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Masculinity or Femininity</a:t>
            </a:r>
            <a:endParaRPr lang="en-US" b="1" dirty="0"/>
          </a:p>
        </p:txBody>
      </p:sp>
      <p:sp>
        <p:nvSpPr>
          <p:cNvPr id="3" name="Content Placeholder 2"/>
          <p:cNvSpPr>
            <a:spLocks noGrp="1"/>
          </p:cNvSpPr>
          <p:nvPr>
            <p:ph idx="1"/>
          </p:nvPr>
        </p:nvSpPr>
        <p:spPr/>
        <p:txBody>
          <a:bodyPr>
            <a:normAutofit lnSpcReduction="10000"/>
          </a:bodyPr>
          <a:lstStyle/>
          <a:p>
            <a:r>
              <a:rPr lang="en-US" dirty="0" smtClean="0"/>
              <a:t>More masculine culture clearly differentiate gender roles, support the dominance of men, and stress economic performance.</a:t>
            </a:r>
          </a:p>
          <a:p>
            <a:r>
              <a:rPr lang="en-US" dirty="0" smtClean="0"/>
              <a:t>More feminine culture accept equal gender roles, focus gender equality, and emphasize quality of life.</a:t>
            </a:r>
          </a:p>
          <a:p>
            <a:r>
              <a:rPr lang="en-US" dirty="0" smtClean="0"/>
              <a:t>Managers of masculinity value are decisive and assertive for achievement and recognition.</a:t>
            </a:r>
          </a:p>
          <a:p>
            <a:r>
              <a:rPr lang="en-US" dirty="0" smtClean="0"/>
              <a:t>However, in femininity value managers try to get consensus, equality, solidarity and quality of work life.</a:t>
            </a:r>
          </a:p>
          <a:p>
            <a:r>
              <a:rPr lang="en-US" dirty="0" smtClean="0"/>
              <a:t>Hofstede, in his research found that, the following countries have masculinity and femininity cultural values:</a:t>
            </a:r>
            <a:endParaRPr lang="en-US" dirty="0"/>
          </a:p>
        </p:txBody>
      </p:sp>
    </p:spTree>
    <p:extLst>
      <p:ext uri="{BB962C8B-B14F-4D97-AF65-F5344CB8AC3E}">
        <p14:creationId xmlns:p14="http://schemas.microsoft.com/office/powerpoint/2010/main" val="24491403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649772559"/>
              </p:ext>
            </p:extLst>
          </p:nvPr>
        </p:nvGraphicFramePr>
        <p:xfrm>
          <a:off x="838200" y="1825625"/>
          <a:ext cx="10515600" cy="4033520"/>
        </p:xfrm>
        <a:graphic>
          <a:graphicData uri="http://schemas.openxmlformats.org/drawingml/2006/table">
            <a:tbl>
              <a:tblPr firstRow="1" bandRow="1">
                <a:tableStyleId>{5C22544A-7EE6-4342-B048-85BDC9FD1C3A}</a:tableStyleId>
              </a:tblPr>
              <a:tblGrid>
                <a:gridCol w="3505200"/>
                <a:gridCol w="3505200"/>
                <a:gridCol w="3505200"/>
              </a:tblGrid>
              <a:tr h="370840">
                <a:tc>
                  <a:txBody>
                    <a:bodyPr/>
                    <a:lstStyle/>
                    <a:p>
                      <a:r>
                        <a:rPr lang="en-US" dirty="0" smtClean="0"/>
                        <a:t>Situation (S)</a:t>
                      </a:r>
                      <a:endParaRPr lang="en-US" dirty="0"/>
                    </a:p>
                  </a:txBody>
                  <a:tcPr/>
                </a:tc>
                <a:tc>
                  <a:txBody>
                    <a:bodyPr/>
                    <a:lstStyle/>
                    <a:p>
                      <a:r>
                        <a:rPr lang="en-US" dirty="0" smtClean="0"/>
                        <a:t>Organism (O)</a:t>
                      </a:r>
                      <a:endParaRPr lang="en-US" dirty="0"/>
                    </a:p>
                  </a:txBody>
                  <a:tcPr/>
                </a:tc>
                <a:tc>
                  <a:txBody>
                    <a:bodyPr/>
                    <a:lstStyle/>
                    <a:p>
                      <a:r>
                        <a:rPr lang="en-US" dirty="0" smtClean="0"/>
                        <a:t>Behaviour (B)</a:t>
                      </a:r>
                      <a:endParaRPr lang="en-US" dirty="0"/>
                    </a:p>
                  </a:txBody>
                  <a:tcPr/>
                </a:tc>
              </a:tr>
              <a:tr h="370840">
                <a:tc>
                  <a:txBody>
                    <a:bodyPr/>
                    <a:lstStyle/>
                    <a:p>
                      <a:pPr marL="285750" indent="-285750">
                        <a:buFont typeface="Arial" panose="020B0604020202020204" pitchFamily="34" charset="0"/>
                        <a:buChar char="•"/>
                      </a:pPr>
                      <a:r>
                        <a:rPr lang="en-US" dirty="0" smtClean="0"/>
                        <a:t>Immediate Stimulus</a:t>
                      </a:r>
                    </a:p>
                    <a:p>
                      <a:pPr marL="0" indent="0">
                        <a:buFont typeface="Arial" panose="020B0604020202020204" pitchFamily="34" charset="0"/>
                        <a:buNone/>
                      </a:pPr>
                      <a:r>
                        <a:rPr lang="en-US" smtClean="0"/>
                        <a:t>(Overt and Covert)</a:t>
                      </a:r>
                      <a:endParaRPr lang="en-US" dirty="0" smtClean="0"/>
                    </a:p>
                  </a:txBody>
                  <a:tcPr/>
                </a:tc>
                <a:tc>
                  <a:txBody>
                    <a:bodyPr/>
                    <a:lstStyle/>
                    <a:p>
                      <a:pPr marL="285750" indent="-285750">
                        <a:buFont typeface="Arial" panose="020B0604020202020204" pitchFamily="34" charset="0"/>
                        <a:buChar char="•"/>
                      </a:pPr>
                      <a:r>
                        <a:rPr lang="en-US" dirty="0" smtClean="0"/>
                        <a:t>Physical</a:t>
                      </a:r>
                    </a:p>
                    <a:p>
                      <a:pPr marL="0" indent="0">
                        <a:buFont typeface="Arial" panose="020B0604020202020204" pitchFamily="34" charset="0"/>
                        <a:buNone/>
                      </a:pPr>
                      <a:r>
                        <a:rPr lang="en-US" dirty="0" smtClean="0"/>
                        <a:t>(Heredity, Nervous system, Sense organs</a:t>
                      </a:r>
                      <a:r>
                        <a:rPr lang="en-US" baseline="0" dirty="0" smtClean="0"/>
                        <a:t> and muscles)</a:t>
                      </a:r>
                      <a:r>
                        <a:rPr lang="en-US" dirty="0" smtClean="0"/>
                        <a:t> </a:t>
                      </a:r>
                      <a:endParaRPr lang="en-US" dirty="0"/>
                    </a:p>
                  </a:txBody>
                  <a:tcPr/>
                </a:tc>
                <a:tc>
                  <a:txBody>
                    <a:bodyPr/>
                    <a:lstStyle/>
                    <a:p>
                      <a:pPr marL="285750" indent="-285750">
                        <a:buFont typeface="Arial" panose="020B0604020202020204" pitchFamily="34" charset="0"/>
                        <a:buChar char="•"/>
                      </a:pPr>
                      <a:r>
                        <a:rPr lang="en-US" dirty="0" smtClean="0"/>
                        <a:t>Responses</a:t>
                      </a:r>
                    </a:p>
                    <a:p>
                      <a:pPr marL="0" indent="0">
                        <a:buFont typeface="Arial" panose="020B0604020202020204" pitchFamily="34" charset="0"/>
                        <a:buNone/>
                      </a:pPr>
                      <a:r>
                        <a:rPr lang="en-US" dirty="0" smtClean="0"/>
                        <a:t>(Overt and Covert)</a:t>
                      </a:r>
                      <a:endParaRPr lang="en-US" dirty="0"/>
                    </a:p>
                  </a:txBody>
                  <a:tcPr/>
                </a:tc>
              </a:tr>
              <a:tr h="370840">
                <a:tc>
                  <a:txBody>
                    <a:bodyPr/>
                    <a:lstStyle/>
                    <a:p>
                      <a:pPr marL="285750" indent="-285750">
                        <a:buFont typeface="Arial" panose="020B0604020202020204" pitchFamily="34" charset="0"/>
                        <a:buChar char="•"/>
                      </a:pPr>
                      <a:r>
                        <a:rPr lang="en-US" dirty="0" smtClean="0"/>
                        <a:t>Environment</a:t>
                      </a:r>
                    </a:p>
                    <a:p>
                      <a:r>
                        <a:rPr lang="en-US" dirty="0" smtClean="0"/>
                        <a:t>(Physical,</a:t>
                      </a:r>
                      <a:r>
                        <a:rPr lang="en-US" baseline="0" dirty="0" smtClean="0"/>
                        <a:t> Socio-cultural, and Technological)</a:t>
                      </a:r>
                      <a:endParaRPr lang="en-US" dirty="0"/>
                    </a:p>
                  </a:txBody>
                  <a:tcPr/>
                </a:tc>
                <a:tc>
                  <a:txBody>
                    <a:bodyPr/>
                    <a:lstStyle/>
                    <a:p>
                      <a:pPr marL="285750" indent="-285750">
                        <a:buFont typeface="Arial" panose="020B0604020202020204" pitchFamily="34" charset="0"/>
                        <a:buChar char="•"/>
                      </a:pPr>
                      <a:r>
                        <a:rPr lang="en-US" dirty="0" smtClean="0"/>
                        <a:t>Cognitive processes</a:t>
                      </a:r>
                    </a:p>
                    <a:p>
                      <a:pPr marL="0" indent="0">
                        <a:buFont typeface="Arial" panose="020B0604020202020204" pitchFamily="34" charset="0"/>
                        <a:buNone/>
                      </a:pPr>
                      <a:r>
                        <a:rPr lang="en-US" dirty="0" smtClean="0"/>
                        <a:t>(Thinking,</a:t>
                      </a:r>
                      <a:r>
                        <a:rPr lang="en-US" baseline="0" dirty="0" smtClean="0"/>
                        <a:t> reasoning, problem-solving, decision-making, perception, conception, conceptualization, judgement, and creativity)</a:t>
                      </a:r>
                      <a:endParaRPr lang="en-US" dirty="0"/>
                    </a:p>
                  </a:txBody>
                  <a:tcPr/>
                </a:tc>
                <a:tc>
                  <a:txBody>
                    <a:bodyPr/>
                    <a:lstStyle/>
                    <a:p>
                      <a:pPr marL="285750" indent="-285750">
                        <a:buFont typeface="Arial" panose="020B0604020202020204" pitchFamily="34" charset="0"/>
                        <a:buChar char="•"/>
                      </a:pPr>
                      <a:r>
                        <a:rPr lang="en-US" dirty="0" smtClean="0"/>
                        <a:t>Patterns of behaviour</a:t>
                      </a:r>
                      <a:endParaRPr lang="en-US" dirty="0"/>
                    </a:p>
                  </a:txBody>
                  <a:tcPr/>
                </a:tc>
              </a:tr>
              <a:tr h="370840">
                <a:tc>
                  <a:txBody>
                    <a:bodyPr/>
                    <a:lstStyle/>
                    <a:p>
                      <a:endParaRPr lang="en-US"/>
                    </a:p>
                  </a:txBody>
                  <a:tcPr/>
                </a:tc>
                <a:tc>
                  <a:txBody>
                    <a:bodyPr/>
                    <a:lstStyle/>
                    <a:p>
                      <a:pPr marL="285750" indent="-285750">
                        <a:buFont typeface="Arial" panose="020B0604020202020204" pitchFamily="34" charset="0"/>
                        <a:buChar char="•"/>
                      </a:pPr>
                      <a:r>
                        <a:rPr lang="en-US" dirty="0" smtClean="0"/>
                        <a:t>Psychological</a:t>
                      </a:r>
                      <a:r>
                        <a:rPr lang="en-US" baseline="0" dirty="0" smtClean="0"/>
                        <a:t> processes</a:t>
                      </a:r>
                    </a:p>
                    <a:p>
                      <a:pPr marL="0" indent="0">
                        <a:buFont typeface="Arial" panose="020B0604020202020204" pitchFamily="34" charset="0"/>
                        <a:buNone/>
                      </a:pPr>
                      <a:r>
                        <a:rPr lang="en-US" baseline="0" dirty="0" smtClean="0"/>
                        <a:t>(Motivation, learning)</a:t>
                      </a:r>
                      <a:endParaRPr lang="en-US" dirty="0"/>
                    </a:p>
                  </a:txBody>
                  <a:tcPr/>
                </a:tc>
                <a:tc>
                  <a:txBody>
                    <a:bodyPr/>
                    <a:lstStyle/>
                    <a:p>
                      <a:endParaRPr lang="en-US"/>
                    </a:p>
                  </a:txBody>
                  <a:tcPr/>
                </a:tc>
              </a:tr>
              <a:tr h="370840">
                <a:tc>
                  <a:txBody>
                    <a:bodyPr/>
                    <a:lstStyle/>
                    <a:p>
                      <a:endParaRPr lang="en-US"/>
                    </a:p>
                  </a:txBody>
                  <a:tcPr/>
                </a:tc>
                <a:tc>
                  <a:txBody>
                    <a:bodyPr/>
                    <a:lstStyle/>
                    <a:p>
                      <a:pPr marL="285750" indent="-285750">
                        <a:buFont typeface="Arial" panose="020B0604020202020204" pitchFamily="34" charset="0"/>
                        <a:buChar char="•"/>
                      </a:pPr>
                      <a:r>
                        <a:rPr lang="en-US" dirty="0" smtClean="0"/>
                        <a:t>Personality</a:t>
                      </a:r>
                      <a:endParaRPr lang="en-US" dirty="0"/>
                    </a:p>
                  </a:txBody>
                  <a:tcPr/>
                </a:tc>
                <a:tc>
                  <a:txBody>
                    <a:bodyPr/>
                    <a:lstStyle/>
                    <a:p>
                      <a:endParaRPr lang="en-US"/>
                    </a:p>
                  </a:txBody>
                  <a:tcPr/>
                </a:tc>
              </a:tr>
            </a:tbl>
          </a:graphicData>
        </a:graphic>
      </p:graphicFrame>
    </p:spTree>
    <p:extLst>
      <p:ext uri="{BB962C8B-B14F-4D97-AF65-F5344CB8AC3E}">
        <p14:creationId xmlns:p14="http://schemas.microsoft.com/office/powerpoint/2010/main" val="384641454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Masculinity cultural: India, Japan, Italy etc.</a:t>
            </a:r>
          </a:p>
          <a:p>
            <a:r>
              <a:rPr lang="en-US" dirty="0" smtClean="0"/>
              <a:t>Femininity culture: Sweden, Norway, Holland etc.</a:t>
            </a:r>
            <a:endParaRPr lang="en-US" dirty="0"/>
          </a:p>
        </p:txBody>
      </p:sp>
    </p:spTree>
    <p:extLst>
      <p:ext uri="{BB962C8B-B14F-4D97-AF65-F5344CB8AC3E}">
        <p14:creationId xmlns:p14="http://schemas.microsoft.com/office/powerpoint/2010/main" val="322220575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5400" b="1" dirty="0"/>
              <a:t>Mental process </a:t>
            </a:r>
            <a:r>
              <a:rPr lang="en-US" sz="5400" b="1" dirty="0" smtClean="0"/>
              <a:t/>
            </a:r>
            <a:br>
              <a:rPr lang="en-US" sz="5400" b="1" dirty="0" smtClean="0"/>
            </a:br>
            <a:r>
              <a:rPr lang="en-US" sz="5400" b="1" dirty="0" smtClean="0"/>
              <a:t>Needs</a:t>
            </a:r>
            <a:endParaRPr lang="en-US" sz="5400" b="1" dirty="0"/>
          </a:p>
        </p:txBody>
      </p:sp>
      <p:sp>
        <p:nvSpPr>
          <p:cNvPr id="3" name="Content Placeholder 2"/>
          <p:cNvSpPr>
            <a:spLocks noGrp="1"/>
          </p:cNvSpPr>
          <p:nvPr>
            <p:ph idx="1"/>
          </p:nvPr>
        </p:nvSpPr>
        <p:spPr/>
        <p:txBody>
          <a:bodyPr/>
          <a:lstStyle/>
          <a:p>
            <a:r>
              <a:rPr lang="en-US" dirty="0" smtClean="0"/>
              <a:t>Needs are deficiencies or lacks of something that energize us to satisfy them. They are created whenever there is a physiological or psychological imbalance.</a:t>
            </a:r>
          </a:p>
          <a:p>
            <a:r>
              <a:rPr lang="en-US" dirty="0" smtClean="0"/>
              <a:t>Need is defined as the measurable discrepancy existing between a present state and a desired state within the system or organism.</a:t>
            </a:r>
          </a:p>
          <a:p>
            <a:r>
              <a:rPr lang="en-US" dirty="0" smtClean="0"/>
              <a:t>That is why, the best one word definition of need is ‘deficiency’.</a:t>
            </a:r>
          </a:p>
          <a:p>
            <a:r>
              <a:rPr lang="en-US" dirty="0" smtClean="0"/>
              <a:t>For example, a need exists when cells in the body are deprived of physiological things like food and water or when the personality is deprived of other people who serve as friends or companions i.e., surroundings.   </a:t>
            </a:r>
            <a:endParaRPr lang="en-US" dirty="0"/>
          </a:p>
        </p:txBody>
      </p:sp>
    </p:spTree>
    <p:extLst>
      <p:ext uri="{BB962C8B-B14F-4D97-AF65-F5344CB8AC3E}">
        <p14:creationId xmlns:p14="http://schemas.microsoft.com/office/powerpoint/2010/main" val="167272902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 unsatisfied need creates tension that stimulates drives within the individual. These drives generate search behaviour to find particular goals that, if attained, will satisfy the need and lead to the reduction of tension.</a:t>
            </a:r>
          </a:p>
          <a:p>
            <a:r>
              <a:rPr lang="en-US" dirty="0" smtClean="0"/>
              <a:t>To fulfilling their needs people generally adopts two way equations:</a:t>
            </a:r>
          </a:p>
          <a:p>
            <a:pPr>
              <a:buFont typeface="Wingdings" panose="05000000000000000000" pitchFamily="2" charset="2"/>
              <a:buChar char="Ø"/>
            </a:pPr>
            <a:r>
              <a:rPr lang="en-US" dirty="0" smtClean="0"/>
              <a:t>Satisfaction progression equation</a:t>
            </a:r>
          </a:p>
          <a:p>
            <a:pPr>
              <a:buFont typeface="Wingdings" panose="05000000000000000000" pitchFamily="2" charset="2"/>
              <a:buChar char="Ø"/>
            </a:pPr>
            <a:r>
              <a:rPr lang="en-US" dirty="0" smtClean="0"/>
              <a:t>Dissatisfaction regression equation </a:t>
            </a:r>
            <a:endParaRPr lang="en-US" dirty="0"/>
          </a:p>
        </p:txBody>
      </p:sp>
    </p:spTree>
    <p:extLst>
      <p:ext uri="{BB962C8B-B14F-4D97-AF65-F5344CB8AC3E}">
        <p14:creationId xmlns:p14="http://schemas.microsoft.com/office/powerpoint/2010/main" val="113320377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t>Types of needs</a:t>
            </a:r>
            <a:endParaRPr lang="en-US" sz="4800" b="1" dirty="0"/>
          </a:p>
        </p:txBody>
      </p:sp>
      <p:sp>
        <p:nvSpPr>
          <p:cNvPr id="3" name="Content Placeholder 2"/>
          <p:cNvSpPr>
            <a:spLocks noGrp="1"/>
          </p:cNvSpPr>
          <p:nvPr>
            <p:ph idx="1"/>
          </p:nvPr>
        </p:nvSpPr>
        <p:spPr/>
        <p:txBody>
          <a:bodyPr>
            <a:normAutofit lnSpcReduction="10000"/>
          </a:bodyPr>
          <a:lstStyle/>
          <a:p>
            <a:r>
              <a:rPr lang="en-US" dirty="0" smtClean="0"/>
              <a:t>Scholars classified human needs in various types from different perspectives.</a:t>
            </a:r>
          </a:p>
          <a:p>
            <a:r>
              <a:rPr lang="en-US" b="1" i="1" dirty="0" smtClean="0"/>
              <a:t>Abraham Maslow </a:t>
            </a:r>
            <a:r>
              <a:rPr lang="en-US" dirty="0" smtClean="0"/>
              <a:t>in his need hierarchy theory categorized human needs in five hierarchical levels consisting of physiological needs, security/safety needs, social/affiliation needs, esteem/ego needs, and self actualization needs.</a:t>
            </a:r>
          </a:p>
          <a:p>
            <a:r>
              <a:rPr lang="en-US" b="1" i="1" dirty="0" smtClean="0"/>
              <a:t>Frederick Herzberg  </a:t>
            </a:r>
            <a:r>
              <a:rPr lang="en-US" dirty="0" smtClean="0"/>
              <a:t>in his two factor theory classified human needs in two levels consisting of hygiene factors and motivating factors. The basic inferences drawn from this framework is that the presence of hygiene factors may cause the state of </a:t>
            </a:r>
            <a:r>
              <a:rPr lang="en-US" b="1" i="1" dirty="0" smtClean="0"/>
              <a:t>no</a:t>
            </a:r>
            <a:r>
              <a:rPr lang="en-US" i="1" dirty="0" smtClean="0"/>
              <a:t> </a:t>
            </a:r>
            <a:r>
              <a:rPr lang="en-US" b="1" i="1" dirty="0" smtClean="0"/>
              <a:t>dissatisfaction</a:t>
            </a:r>
            <a:r>
              <a:rPr lang="en-US" i="1" dirty="0" smtClean="0"/>
              <a:t> </a:t>
            </a:r>
            <a:r>
              <a:rPr lang="en-US" dirty="0" smtClean="0"/>
              <a:t>while absence of such factors cause the state of </a:t>
            </a:r>
            <a:r>
              <a:rPr lang="en-US" b="1" i="1" dirty="0" smtClean="0"/>
              <a:t>dissatisfaction</a:t>
            </a:r>
            <a:r>
              <a:rPr lang="en-US" dirty="0" smtClean="0"/>
              <a:t>. </a:t>
            </a:r>
            <a:endParaRPr lang="en-US" dirty="0"/>
          </a:p>
        </p:txBody>
      </p:sp>
    </p:spTree>
    <p:extLst>
      <p:ext uri="{BB962C8B-B14F-4D97-AF65-F5344CB8AC3E}">
        <p14:creationId xmlns:p14="http://schemas.microsoft.com/office/powerpoint/2010/main" val="4029742349"/>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contrary to hygiene factors, the presence and absence of motivational factors may cause the state of </a:t>
            </a:r>
            <a:r>
              <a:rPr lang="en-US" b="1" i="1" dirty="0" smtClean="0"/>
              <a:t>satisfaction or no satisfaction</a:t>
            </a:r>
            <a:r>
              <a:rPr lang="en-US" dirty="0" smtClean="0"/>
              <a:t>.</a:t>
            </a:r>
          </a:p>
          <a:p>
            <a:r>
              <a:rPr lang="en-US" dirty="0" smtClean="0"/>
              <a:t>Similarly, </a:t>
            </a:r>
            <a:r>
              <a:rPr lang="en-US" b="1" i="1" dirty="0" smtClean="0"/>
              <a:t>Clayton </a:t>
            </a:r>
            <a:r>
              <a:rPr lang="en-US" b="1" i="1" dirty="0" err="1" smtClean="0"/>
              <a:t>Alderfer</a:t>
            </a:r>
            <a:r>
              <a:rPr lang="en-US" b="1" i="1" dirty="0" smtClean="0"/>
              <a:t> </a:t>
            </a:r>
            <a:r>
              <a:rPr lang="en-US" dirty="0" smtClean="0"/>
              <a:t>in his ERG theory, classified human needs in three categories such as existence needs (physiological and safety needs prescribed by Maslow), relatedness needs ( Maslow’s affiliation needs and external component of esteem needs), and growth needs (internal component of Maslow’s esteem needs and self actualization needs). </a:t>
            </a:r>
          </a:p>
          <a:p>
            <a:endParaRPr lang="en-US" dirty="0" smtClean="0"/>
          </a:p>
          <a:p>
            <a:endParaRPr lang="en-US" dirty="0"/>
          </a:p>
        </p:txBody>
      </p:sp>
    </p:spTree>
    <p:extLst>
      <p:ext uri="{BB962C8B-B14F-4D97-AF65-F5344CB8AC3E}">
        <p14:creationId xmlns:p14="http://schemas.microsoft.com/office/powerpoint/2010/main" val="344233257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i="1" dirty="0" smtClean="0"/>
              <a:t>David McClelland </a:t>
            </a:r>
            <a:r>
              <a:rPr lang="en-US" dirty="0" smtClean="0"/>
              <a:t>classified human needs in three categories such as need for affiliation (n </a:t>
            </a:r>
            <a:r>
              <a:rPr lang="en-US" dirty="0" err="1"/>
              <a:t>A</a:t>
            </a:r>
            <a:r>
              <a:rPr lang="en-US" dirty="0" err="1" smtClean="0"/>
              <a:t>ff</a:t>
            </a:r>
            <a:r>
              <a:rPr lang="en-US" dirty="0" smtClean="0"/>
              <a:t>), need for power (n Pow), and need for achievement (n Ach).</a:t>
            </a:r>
          </a:p>
          <a:p>
            <a:r>
              <a:rPr lang="en-US" dirty="0" smtClean="0"/>
              <a:t>However, human needs can be broadly classified in two perspective.</a:t>
            </a:r>
          </a:p>
          <a:p>
            <a:pPr>
              <a:buFont typeface="Wingdings" panose="05000000000000000000" pitchFamily="2" charset="2"/>
              <a:buChar char="Ø"/>
            </a:pPr>
            <a:r>
              <a:rPr lang="en-US" sz="3200" b="1" i="1" dirty="0" smtClean="0"/>
              <a:t>Primary needs: </a:t>
            </a:r>
            <a:r>
              <a:rPr lang="en-US" dirty="0" smtClean="0"/>
              <a:t>They are the things that people require to sustain themselves such as food, water, shelter etc. Needs of this type are instinctive(natural) and physiologically based.</a:t>
            </a:r>
          </a:p>
          <a:p>
            <a:pPr>
              <a:buFont typeface="Wingdings" panose="05000000000000000000" pitchFamily="2" charset="2"/>
              <a:buChar char="Ø"/>
            </a:pPr>
            <a:r>
              <a:rPr lang="en-US" sz="3200" b="1" i="1" dirty="0" smtClean="0"/>
              <a:t>Secondary needs: </a:t>
            </a:r>
            <a:r>
              <a:rPr lang="en-US" dirty="0" smtClean="0"/>
              <a:t>They are the requirements based more in fulfilling psychological needs and are  learned from the environment and culture/surroundings in which the person lives. </a:t>
            </a:r>
            <a:endParaRPr lang="en-US" dirty="0"/>
          </a:p>
        </p:txBody>
      </p:sp>
    </p:spTree>
    <p:extLst>
      <p:ext uri="{BB962C8B-B14F-4D97-AF65-F5344CB8AC3E}">
        <p14:creationId xmlns:p14="http://schemas.microsoft.com/office/powerpoint/2010/main" val="428959085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Mental process </a:t>
            </a:r>
            <a:br>
              <a:rPr lang="en-US" b="1" dirty="0"/>
            </a:br>
            <a:r>
              <a:rPr lang="en-US" b="1" dirty="0" smtClean="0"/>
              <a:t>Motives</a:t>
            </a:r>
            <a:endParaRPr lang="en-US" dirty="0"/>
          </a:p>
        </p:txBody>
      </p:sp>
      <p:sp>
        <p:nvSpPr>
          <p:cNvPr id="3" name="Content Placeholder 2"/>
          <p:cNvSpPr>
            <a:spLocks noGrp="1"/>
          </p:cNvSpPr>
          <p:nvPr>
            <p:ph idx="1"/>
          </p:nvPr>
        </p:nvSpPr>
        <p:spPr/>
        <p:txBody>
          <a:bodyPr/>
          <a:lstStyle/>
          <a:p>
            <a:r>
              <a:rPr lang="en-US" dirty="0" smtClean="0"/>
              <a:t>The word motive comes from the Latin words </a:t>
            </a:r>
            <a:r>
              <a:rPr lang="en-US" dirty="0" err="1" smtClean="0"/>
              <a:t>motivus</a:t>
            </a:r>
            <a:r>
              <a:rPr lang="en-US" dirty="0" smtClean="0"/>
              <a:t>, which meaning is moving for action to fulfill needs.</a:t>
            </a:r>
          </a:p>
          <a:p>
            <a:r>
              <a:rPr lang="en-US" dirty="0" smtClean="0"/>
              <a:t>A motive is a person’s reasons for choosing a specific behaviour from among several alternative choices.</a:t>
            </a:r>
          </a:p>
          <a:p>
            <a:r>
              <a:rPr lang="en-US" dirty="0" smtClean="0"/>
              <a:t>As motives are derived from needs, it aroused/created whenever there is a physiological or psychological imbalance occurred and try to fulfill such imbalance. </a:t>
            </a:r>
          </a:p>
          <a:p>
            <a:r>
              <a:rPr lang="en-US" dirty="0" smtClean="0"/>
              <a:t>It involves the psychological feature that stimulates an individual to action toward a desired goal.</a:t>
            </a:r>
            <a:endParaRPr lang="en-US" dirty="0"/>
          </a:p>
        </p:txBody>
      </p:sp>
    </p:spTree>
    <p:extLst>
      <p:ext uri="{BB962C8B-B14F-4D97-AF65-F5344CB8AC3E}">
        <p14:creationId xmlns:p14="http://schemas.microsoft.com/office/powerpoint/2010/main" val="2148132590"/>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That is why, it is the reason for the action of individuals which gives purpose and direction to certain behaviour.</a:t>
            </a:r>
          </a:p>
          <a:p>
            <a:r>
              <a:rPr lang="en-US" dirty="0" smtClean="0"/>
              <a:t>As individual differ significantly, there are different motives to motivate them and thus, a manager need to understand the different types of motives of employees to motivate them for better work performance. </a:t>
            </a:r>
            <a:endParaRPr lang="en-US" dirty="0"/>
          </a:p>
        </p:txBody>
      </p:sp>
    </p:spTree>
    <p:extLst>
      <p:ext uri="{BB962C8B-B14F-4D97-AF65-F5344CB8AC3E}">
        <p14:creationId xmlns:p14="http://schemas.microsoft.com/office/powerpoint/2010/main" val="381240563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Types of Motives</a:t>
            </a:r>
            <a:endParaRPr lang="en-US" b="1"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US" sz="3200" b="1" i="1" dirty="0" smtClean="0"/>
              <a:t>Primary motives: </a:t>
            </a:r>
            <a:r>
              <a:rPr lang="en-US" dirty="0" smtClean="0"/>
              <a:t>It is a generic type of motive which is absolutely essential for a person to satisfy their living. They are the basic needs of an individual i.e., physiological. They are physiologically based, so need not to be learned. The common examples of primary motives are food, shelter, cloths, sleep, rest, avoidance of pain and basic safety.</a:t>
            </a:r>
          </a:p>
          <a:p>
            <a:pPr marL="514350" indent="-514350">
              <a:buFont typeface="+mj-lt"/>
              <a:buAutoNum type="arabicPeriod"/>
            </a:pPr>
            <a:r>
              <a:rPr lang="en-US" sz="3200" b="1" i="1" dirty="0" smtClean="0"/>
              <a:t>Secondary motives: </a:t>
            </a:r>
            <a:r>
              <a:rPr lang="en-US" dirty="0" smtClean="0"/>
              <a:t>Once individuals are satisfied with primary motives, they move on to the secondary motives. Secondary motives are not physiologically based and must be learned. Some examples of secondary motives are power, achievement, security, social affiliation, status or prestige etc.   </a:t>
            </a:r>
            <a:endParaRPr lang="en-US" dirty="0"/>
          </a:p>
        </p:txBody>
      </p:sp>
    </p:spTree>
    <p:extLst>
      <p:ext uri="{BB962C8B-B14F-4D97-AF65-F5344CB8AC3E}">
        <p14:creationId xmlns:p14="http://schemas.microsoft.com/office/powerpoint/2010/main" val="170286767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200" b="1" i="1" dirty="0" smtClean="0"/>
              <a:t>3. General motives: </a:t>
            </a:r>
            <a:r>
              <a:rPr lang="en-US" dirty="0" smtClean="0"/>
              <a:t>General motives are neither falls in the primary category nor in the secondary one. This motive also need not to be learned. They are stimulus motives. Broadly there are two types of general motives consisting of the curiosity motive and affection motive. </a:t>
            </a:r>
            <a:endParaRPr lang="en-US" dirty="0"/>
          </a:p>
        </p:txBody>
      </p:sp>
    </p:spTree>
    <p:extLst>
      <p:ext uri="{BB962C8B-B14F-4D97-AF65-F5344CB8AC3E}">
        <p14:creationId xmlns:p14="http://schemas.microsoft.com/office/powerpoint/2010/main" val="24393558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The behavior of an individual is influenced by various factors which are inherited with the individual and learned from surroundings. </a:t>
            </a:r>
          </a:p>
          <a:p>
            <a:r>
              <a:rPr lang="en-US" dirty="0" smtClean="0"/>
              <a:t>Their behavior is affected by how they collects information from the environment, process it through psychological, cognitive and physiological system and finally response to the situation in covert and overt perspective.</a:t>
            </a:r>
          </a:p>
          <a:p>
            <a:r>
              <a:rPr lang="en-US" dirty="0" smtClean="0"/>
              <a:t>Thus the conceptual framework to understand individual behavior as an input-output system can be developed as follows:</a:t>
            </a:r>
            <a:endParaRPr lang="en-US" dirty="0"/>
          </a:p>
        </p:txBody>
      </p:sp>
    </p:spTree>
    <p:extLst>
      <p:ext uri="{BB962C8B-B14F-4D97-AF65-F5344CB8AC3E}">
        <p14:creationId xmlns:p14="http://schemas.microsoft.com/office/powerpoint/2010/main" val="323792692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a:t>Mental process </a:t>
            </a:r>
            <a:br>
              <a:rPr lang="en-US" sz="4800" b="1" dirty="0"/>
            </a:br>
            <a:r>
              <a:rPr lang="en-US" sz="4800" b="1" dirty="0" smtClean="0"/>
              <a:t>Sensation</a:t>
            </a:r>
            <a:endParaRPr lang="en-US" sz="4800" b="1" dirty="0"/>
          </a:p>
        </p:txBody>
      </p:sp>
      <p:sp>
        <p:nvSpPr>
          <p:cNvPr id="3" name="Content Placeholder 2"/>
          <p:cNvSpPr>
            <a:spLocks noGrp="1"/>
          </p:cNvSpPr>
          <p:nvPr>
            <p:ph idx="1"/>
          </p:nvPr>
        </p:nvSpPr>
        <p:spPr/>
        <p:txBody>
          <a:bodyPr/>
          <a:lstStyle/>
          <a:p>
            <a:r>
              <a:rPr lang="en-US" dirty="0" smtClean="0"/>
              <a:t>Individuals’ understanding of the world depends on how they sense it and thus, it refers to individual capacity to sense their surrounding.</a:t>
            </a:r>
          </a:p>
          <a:p>
            <a:r>
              <a:rPr lang="en-US" dirty="0" smtClean="0"/>
              <a:t>In practice, individuals receive information from environmental stimuli through their sense organs, pay attention to them, and try to interpret such information for providing response.</a:t>
            </a:r>
          </a:p>
          <a:p>
            <a:r>
              <a:rPr lang="en-US" dirty="0" smtClean="0"/>
              <a:t>That is to say, sensation is the process of receiving signals from external stimuli through sense organs and paying attention to them and which ultimately influence an individual’s behaviour as well as reveals their personality.</a:t>
            </a:r>
            <a:endParaRPr lang="en-US" dirty="0"/>
          </a:p>
        </p:txBody>
      </p:sp>
    </p:spTree>
    <p:extLst>
      <p:ext uri="{BB962C8B-B14F-4D97-AF65-F5344CB8AC3E}">
        <p14:creationId xmlns:p14="http://schemas.microsoft.com/office/powerpoint/2010/main" val="282765455"/>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addition, there is sixth sense that is generally used to make intuition on the basis of past experience.</a:t>
            </a:r>
            <a:endParaRPr lang="en-US" dirty="0"/>
          </a:p>
        </p:txBody>
      </p:sp>
    </p:spTree>
    <p:extLst>
      <p:ext uri="{BB962C8B-B14F-4D97-AF65-F5344CB8AC3E}">
        <p14:creationId xmlns:p14="http://schemas.microsoft.com/office/powerpoint/2010/main" val="1230899970"/>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Factors affecting sensation</a:t>
            </a:r>
            <a:endParaRPr lang="en-US" b="1" dirty="0"/>
          </a:p>
        </p:txBody>
      </p:sp>
      <p:sp>
        <p:nvSpPr>
          <p:cNvPr id="3" name="Content Placeholder 2"/>
          <p:cNvSpPr>
            <a:spLocks noGrp="1"/>
          </p:cNvSpPr>
          <p:nvPr>
            <p:ph idx="1"/>
          </p:nvPr>
        </p:nvSpPr>
        <p:spPr/>
        <p:txBody>
          <a:bodyPr/>
          <a:lstStyle/>
          <a:p>
            <a:r>
              <a:rPr lang="en-US" dirty="0" smtClean="0"/>
              <a:t>Broadly, there are three factors affecting sensation of an individual. These factors involve stimulus, receptors, and central nervous system.</a:t>
            </a:r>
          </a:p>
          <a:p>
            <a:pPr marL="514350" indent="-514350">
              <a:buFont typeface="+mj-lt"/>
              <a:buAutoNum type="arabicPeriod"/>
            </a:pPr>
            <a:r>
              <a:rPr lang="en-US" sz="3200" b="1" i="1" dirty="0" smtClean="0"/>
              <a:t>Stimulus: </a:t>
            </a:r>
            <a:r>
              <a:rPr lang="en-US" dirty="0" smtClean="0"/>
              <a:t>Stimuli are the forces providing impact on sensing and are two types i.e., internal and external. Internal stimuli are in inside the body like muscles, digestive system, glands etc. While, external stimuli are inflows from outside the body like hearing, seeing, smelling, touching and tasting. Individuals receive environmental information through sense organs which provide impact on internal stimulus. </a:t>
            </a:r>
            <a:endParaRPr lang="en-US" dirty="0"/>
          </a:p>
        </p:txBody>
      </p:sp>
    </p:spTree>
    <p:extLst>
      <p:ext uri="{BB962C8B-B14F-4D97-AF65-F5344CB8AC3E}">
        <p14:creationId xmlns:p14="http://schemas.microsoft.com/office/powerpoint/2010/main" val="3382084749"/>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200" b="1" i="1" dirty="0" smtClean="0"/>
              <a:t>2. Receptors: </a:t>
            </a:r>
            <a:r>
              <a:rPr lang="en-US" dirty="0" smtClean="0"/>
              <a:t>Receptors are attached to sense organs. They convert environmental information into neural events. Human beings use specialized receptors for sensation like hearing receptors include hear cells located in the inner ear, seeing receptors include rods and cones located in eyes retina etc. They provide support to sense organs for sensing information received from external environment.</a:t>
            </a:r>
            <a:endParaRPr lang="en-US" dirty="0"/>
          </a:p>
        </p:txBody>
      </p:sp>
    </p:spTree>
    <p:extLst>
      <p:ext uri="{BB962C8B-B14F-4D97-AF65-F5344CB8AC3E}">
        <p14:creationId xmlns:p14="http://schemas.microsoft.com/office/powerpoint/2010/main" val="1132107497"/>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200" b="1" i="1" dirty="0" smtClean="0"/>
              <a:t>3. Central nervous system: </a:t>
            </a:r>
            <a:r>
              <a:rPr lang="en-US" dirty="0" smtClean="0"/>
              <a:t>It is responsible for integrating sensory information and responding accordingly and consists of two main components i.e., spinal cord and brain. Spinal cord is constituted with several parts. It connects the brain and the body’s main receptors, and serves as a conduit for signals between the brain and the rest of the body. Brain is the center of sense organs. It is responsible for integrating most sensory information and coordinating body function, both consciously and unconsciously.</a:t>
            </a:r>
            <a:endParaRPr lang="en-US" dirty="0"/>
          </a:p>
        </p:txBody>
      </p:sp>
    </p:spTree>
    <p:extLst>
      <p:ext uri="{BB962C8B-B14F-4D97-AF65-F5344CB8AC3E}">
        <p14:creationId xmlns:p14="http://schemas.microsoft.com/office/powerpoint/2010/main" val="1746793714"/>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a:t>Mental process </a:t>
            </a:r>
            <a:br>
              <a:rPr lang="en-US" sz="4800" b="1" dirty="0"/>
            </a:br>
            <a:r>
              <a:rPr lang="en-US" sz="4800" b="1" dirty="0" smtClean="0"/>
              <a:t>Emotions</a:t>
            </a:r>
            <a:endParaRPr lang="en-US" sz="4800" dirty="0"/>
          </a:p>
        </p:txBody>
      </p:sp>
      <p:sp>
        <p:nvSpPr>
          <p:cNvPr id="3" name="Content Placeholder 2"/>
          <p:cNvSpPr>
            <a:spLocks noGrp="1"/>
          </p:cNvSpPr>
          <p:nvPr>
            <p:ph idx="1"/>
          </p:nvPr>
        </p:nvSpPr>
        <p:spPr/>
        <p:txBody>
          <a:bodyPr/>
          <a:lstStyle/>
          <a:p>
            <a:r>
              <a:rPr lang="en-US" dirty="0" smtClean="0"/>
              <a:t>Emotions are intense feelings directed towards at object, person or an event which directly or indirectly influence human behaviour.</a:t>
            </a:r>
          </a:p>
          <a:p>
            <a:r>
              <a:rPr lang="en-US" dirty="0" smtClean="0"/>
              <a:t>Human emotions create a state of readiness for behaviour and thus occur quickly and profoundly in response to an event, person or an object that is desired(positive) or undesired(negative).</a:t>
            </a:r>
          </a:p>
          <a:p>
            <a:r>
              <a:rPr lang="en-US" dirty="0" smtClean="0"/>
              <a:t>It is reactions to a person(seeing a friend at classroom may make you feel glad) or an event(dealing with a rude DI may make you feel frustrated).</a:t>
            </a:r>
            <a:endParaRPr lang="en-US" dirty="0"/>
          </a:p>
        </p:txBody>
      </p:sp>
    </p:spTree>
    <p:extLst>
      <p:ext uri="{BB962C8B-B14F-4D97-AF65-F5344CB8AC3E}">
        <p14:creationId xmlns:p14="http://schemas.microsoft.com/office/powerpoint/2010/main" val="3537300347"/>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People show their emotions when they are ‘happy about something, angry at someone, and/or afraid of something etc.’.</a:t>
            </a:r>
          </a:p>
          <a:p>
            <a:r>
              <a:rPr lang="en-US" dirty="0" smtClean="0"/>
              <a:t>There may be different types of emotions people generally exhibits such as anger, fear, joy, love, sadness, and surprise.</a:t>
            </a:r>
          </a:p>
          <a:p>
            <a:r>
              <a:rPr lang="en-US" dirty="0" smtClean="0"/>
              <a:t>People generally express emotions through their thoughts, behaviour and physiological reaction.</a:t>
            </a:r>
            <a:endParaRPr lang="en-US" dirty="0"/>
          </a:p>
        </p:txBody>
      </p:sp>
    </p:spTree>
    <p:extLst>
      <p:ext uri="{BB962C8B-B14F-4D97-AF65-F5344CB8AC3E}">
        <p14:creationId xmlns:p14="http://schemas.microsoft.com/office/powerpoint/2010/main" val="867687079"/>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Features of emotions</a:t>
            </a:r>
            <a:endParaRPr lang="en-US" b="1"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Caused by specific events or surroundings.</a:t>
            </a:r>
          </a:p>
          <a:p>
            <a:pPr marL="514350" indent="-514350">
              <a:buFont typeface="+mj-lt"/>
              <a:buAutoNum type="arabicPeriod"/>
            </a:pPr>
            <a:r>
              <a:rPr lang="en-US" dirty="0" smtClean="0"/>
              <a:t>Its effect is very brief in duration(seconds or minutes).</a:t>
            </a:r>
          </a:p>
          <a:p>
            <a:pPr marL="514350" indent="-514350">
              <a:buFont typeface="+mj-lt"/>
              <a:buAutoNum type="arabicPeriod"/>
            </a:pPr>
            <a:r>
              <a:rPr lang="en-US" dirty="0" smtClean="0"/>
              <a:t>It is specific and numerous in nature such as anger, fear, sadness, happiness, disgust, surprise etc.</a:t>
            </a:r>
          </a:p>
          <a:p>
            <a:pPr marL="514350" indent="-514350">
              <a:buFont typeface="+mj-lt"/>
              <a:buAutoNum type="arabicPeriod"/>
            </a:pPr>
            <a:r>
              <a:rPr lang="en-US" dirty="0" smtClean="0"/>
              <a:t>It is usually accompanied by distinct facial expression.</a:t>
            </a:r>
          </a:p>
          <a:p>
            <a:pPr marL="514350" indent="-514350">
              <a:buFont typeface="+mj-lt"/>
              <a:buAutoNum type="arabicPeriod"/>
            </a:pPr>
            <a:r>
              <a:rPr lang="en-US" dirty="0" smtClean="0"/>
              <a:t>It is action oriented in nature in terms of behaviour or response.</a:t>
            </a:r>
            <a:endParaRPr lang="en-US" dirty="0"/>
          </a:p>
        </p:txBody>
      </p:sp>
    </p:spTree>
    <p:extLst>
      <p:ext uri="{BB962C8B-B14F-4D97-AF65-F5344CB8AC3E}">
        <p14:creationId xmlns:p14="http://schemas.microsoft.com/office/powerpoint/2010/main" val="1694710258"/>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Types of emotions</a:t>
            </a:r>
            <a:endParaRPr lang="en-US" b="1" dirty="0"/>
          </a:p>
        </p:txBody>
      </p:sp>
      <p:sp>
        <p:nvSpPr>
          <p:cNvPr id="3" name="Content Placeholder 2"/>
          <p:cNvSpPr>
            <a:spLocks noGrp="1"/>
          </p:cNvSpPr>
          <p:nvPr>
            <p:ph idx="1"/>
          </p:nvPr>
        </p:nvSpPr>
        <p:spPr/>
        <p:txBody>
          <a:bodyPr/>
          <a:lstStyle/>
          <a:p>
            <a:r>
              <a:rPr lang="en-US" dirty="0" smtClean="0"/>
              <a:t>The word ‘emotions’ encompasses a broad range of feelings, behaviour, and changes in the body and mind and thus, many researchers studied it from various dimensions.</a:t>
            </a:r>
          </a:p>
          <a:p>
            <a:r>
              <a:rPr lang="en-US" dirty="0" smtClean="0"/>
              <a:t>William James considers primary human emotions types as love, fear, grief, and rage. Likewise, Robert </a:t>
            </a:r>
            <a:r>
              <a:rPr lang="en-US" dirty="0" err="1" smtClean="0"/>
              <a:t>Plutchik</a:t>
            </a:r>
            <a:r>
              <a:rPr lang="en-US" dirty="0" smtClean="0"/>
              <a:t> listed the six main types of emotions as, fear, joy, love, sadness, surprise, and anger.</a:t>
            </a:r>
          </a:p>
          <a:p>
            <a:r>
              <a:rPr lang="en-US" dirty="0" smtClean="0"/>
              <a:t>However, from impact point of view, emotions can be studied from two dimensions such as positive and negative emotions.</a:t>
            </a:r>
            <a:endParaRPr lang="en-US" dirty="0"/>
          </a:p>
        </p:txBody>
      </p:sp>
    </p:spTree>
    <p:extLst>
      <p:ext uri="{BB962C8B-B14F-4D97-AF65-F5344CB8AC3E}">
        <p14:creationId xmlns:p14="http://schemas.microsoft.com/office/powerpoint/2010/main" val="350614737"/>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514350" indent="-514350">
              <a:buFont typeface="+mj-lt"/>
              <a:buAutoNum type="arabicPeriod"/>
            </a:pPr>
            <a:r>
              <a:rPr lang="en-US" sz="3200" b="1" i="1" dirty="0" smtClean="0"/>
              <a:t>Positive emotions: </a:t>
            </a:r>
            <a:r>
              <a:rPr lang="en-US" dirty="0" smtClean="0"/>
              <a:t>It emphasizes on positive outcome of behaviour. Transmission of positive feelings will develop better working environment not only for its surroundings but also for individual himself/herself. Because, positive feelings have been shown to dispose a person to optimism. The example of positive emotions involve love, appreciation, happiness, hope, enthusiasm, confidence, gratitude, patient, trust, optimistic, and joyful etc.</a:t>
            </a:r>
          </a:p>
        </p:txBody>
      </p:sp>
    </p:spTree>
    <p:extLst>
      <p:ext uri="{BB962C8B-B14F-4D97-AF65-F5344CB8AC3E}">
        <p14:creationId xmlns:p14="http://schemas.microsoft.com/office/powerpoint/2010/main" val="39246161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Input: Stimulus(S)</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en-US" dirty="0" smtClean="0"/>
              <a:t>	Environmental stimuli may be internal and external. Internal stimuli are the forces inherited with the individual whereas external stimuli are the forces received from social factors. When an individuals receive information from environment in terms of inputs they started to demonstrate behaviour and ultimately impact on their behaviour.</a:t>
            </a:r>
          </a:p>
          <a:p>
            <a:pPr marL="514350" indent="-514350">
              <a:buAutoNum type="arabicPeriod"/>
            </a:pPr>
            <a:r>
              <a:rPr lang="en-US" sz="3200" b="1" dirty="0" smtClean="0"/>
              <a:t>Internal Stimuli</a:t>
            </a:r>
          </a:p>
          <a:p>
            <a:r>
              <a:rPr lang="en-US" b="1" i="1" u="sng" dirty="0" smtClean="0"/>
              <a:t>Personal </a:t>
            </a:r>
            <a:r>
              <a:rPr lang="en-US" b="1" i="1" u="sng" dirty="0" err="1" smtClean="0"/>
              <a:t>characteistics</a:t>
            </a:r>
            <a:r>
              <a:rPr lang="en-US" b="1" i="1" u="sng" dirty="0" smtClean="0"/>
              <a:t>: </a:t>
            </a:r>
            <a:r>
              <a:rPr lang="en-US" dirty="0" smtClean="0"/>
              <a:t>It involves biographical characteristics such as age, gender, length of service in the organization, marital status, emotional intelligence etc. </a:t>
            </a:r>
            <a:r>
              <a:rPr lang="en-US" dirty="0"/>
              <a:t>D</a:t>
            </a:r>
            <a:r>
              <a:rPr lang="en-US" dirty="0" smtClean="0"/>
              <a:t>ifferent studies depicted that job performance declines with increasing age. In  </a:t>
            </a:r>
            <a:r>
              <a:rPr lang="en-US" dirty="0"/>
              <a:t>general</a:t>
            </a:r>
            <a:r>
              <a:rPr lang="en-US" dirty="0" smtClean="0"/>
              <a:t>, women employees are more stable than their male counterparts. </a:t>
            </a:r>
            <a:endParaRPr lang="en-US" dirty="0"/>
          </a:p>
        </p:txBody>
      </p:sp>
    </p:spTree>
    <p:extLst>
      <p:ext uri="{BB962C8B-B14F-4D97-AF65-F5344CB8AC3E}">
        <p14:creationId xmlns:p14="http://schemas.microsoft.com/office/powerpoint/2010/main" val="4184466926"/>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3200" b="1" i="1" dirty="0"/>
              <a:t>2. Negative emotions: </a:t>
            </a:r>
            <a:r>
              <a:rPr lang="en-US" dirty="0"/>
              <a:t>This dimension of emotion emphasizes on   </a:t>
            </a:r>
            <a:r>
              <a:rPr lang="en-US" dirty="0" smtClean="0"/>
              <a:t>     negative </a:t>
            </a:r>
            <a:r>
              <a:rPr lang="en-US" dirty="0"/>
              <a:t>outcome of </a:t>
            </a:r>
            <a:r>
              <a:rPr lang="en-US" dirty="0" smtClean="0"/>
              <a:t>behaviour. </a:t>
            </a:r>
            <a:r>
              <a:rPr lang="en-US" dirty="0"/>
              <a:t>Transmission of </a:t>
            </a:r>
            <a:r>
              <a:rPr lang="en-US" dirty="0" smtClean="0"/>
              <a:t>negative </a:t>
            </a:r>
            <a:r>
              <a:rPr lang="en-US" dirty="0"/>
              <a:t>feelings will develop </a:t>
            </a:r>
            <a:r>
              <a:rPr lang="en-US" dirty="0" smtClean="0"/>
              <a:t>worse </a:t>
            </a:r>
            <a:r>
              <a:rPr lang="en-US" dirty="0"/>
              <a:t>working </a:t>
            </a:r>
            <a:r>
              <a:rPr lang="en-US" dirty="0" smtClean="0"/>
              <a:t>environment. The example of negative emotions are fear, anger, guilt, depression, self pride, jealously, anxiety, envy, frustration, shame, denial, offended, regret, sad, worried, and grief etc.</a:t>
            </a:r>
            <a:endParaRPr lang="en-US" dirty="0"/>
          </a:p>
          <a:p>
            <a:endParaRPr lang="en-US" dirty="0"/>
          </a:p>
        </p:txBody>
      </p:sp>
    </p:spTree>
    <p:extLst>
      <p:ext uri="{BB962C8B-B14F-4D97-AF65-F5344CB8AC3E}">
        <p14:creationId xmlns:p14="http://schemas.microsoft.com/office/powerpoint/2010/main" val="4167115077"/>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Mental process </a:t>
            </a:r>
            <a:br>
              <a:rPr lang="en-US" b="1" dirty="0"/>
            </a:br>
            <a:r>
              <a:rPr lang="en-US" b="1" dirty="0" smtClean="0"/>
              <a:t>Cognitive Dissonance</a:t>
            </a:r>
            <a:endParaRPr lang="en-US" dirty="0"/>
          </a:p>
        </p:txBody>
      </p:sp>
      <p:sp>
        <p:nvSpPr>
          <p:cNvPr id="3" name="Content Placeholder 2"/>
          <p:cNvSpPr>
            <a:spLocks noGrp="1"/>
          </p:cNvSpPr>
          <p:nvPr>
            <p:ph idx="1"/>
          </p:nvPr>
        </p:nvSpPr>
        <p:spPr/>
        <p:txBody>
          <a:bodyPr/>
          <a:lstStyle/>
          <a:p>
            <a:r>
              <a:rPr lang="en-US" dirty="0" smtClean="0"/>
              <a:t>Cognitive dissonance is the feeling of uncomfortable tension which comes from holding two conflicting thoughts in the mind at the same time.</a:t>
            </a:r>
          </a:p>
          <a:p>
            <a:r>
              <a:rPr lang="en-US" dirty="0" smtClean="0"/>
              <a:t>In other words, it refers to the situation of anxiety that occurs when an individual’s beliefs, value, attitude, intentions, emotions and behaviours are inconsistent with one another i.e., the condition of mismatch and ambiguity. </a:t>
            </a:r>
          </a:p>
          <a:p>
            <a:r>
              <a:rPr lang="en-US" dirty="0" smtClean="0"/>
              <a:t>When two sets of cognitions or perceptions are contradictory or incongruent, a person experiences a high level of intra-personal conflict and anxiety called cognitive dissonance.</a:t>
            </a:r>
            <a:endParaRPr lang="en-US" dirty="0"/>
          </a:p>
        </p:txBody>
      </p:sp>
    </p:spTree>
    <p:extLst>
      <p:ext uri="{BB962C8B-B14F-4D97-AF65-F5344CB8AC3E}">
        <p14:creationId xmlns:p14="http://schemas.microsoft.com/office/powerpoint/2010/main" val="3667209308"/>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This theory was proposed by Leon </a:t>
            </a:r>
            <a:r>
              <a:rPr lang="en-US" dirty="0" err="1" smtClean="0"/>
              <a:t>Festinger</a:t>
            </a:r>
            <a:r>
              <a:rPr lang="en-US" dirty="0" smtClean="0"/>
              <a:t> in the late 1950’s. according to this theory, dissonance means inconsistency. This theory sought to explain the linkage between attitude and behaviour. Thus, cognitive dissonance refers to any incompatibility that an individual might perceive between two or more of his/her attitude or between behaviour and attitude. He argued that any form of inconsistency is uncomfortable and that individuals will attempt to reduce the dissonance.</a:t>
            </a:r>
            <a:endParaRPr lang="en-US" dirty="0"/>
          </a:p>
        </p:txBody>
      </p:sp>
    </p:spTree>
    <p:extLst>
      <p:ext uri="{BB962C8B-B14F-4D97-AF65-F5344CB8AC3E}">
        <p14:creationId xmlns:p14="http://schemas.microsoft.com/office/powerpoint/2010/main" val="1034913792"/>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Cognitive dissonance is a very powerful motivator which will often lead us to change one or other of the conflicting beliefs or actions. The discomfort often feels like a tension between the two opposing thoughts. To release the tension we can take one of three actions:</a:t>
            </a:r>
          </a:p>
          <a:p>
            <a:pPr marL="514350" indent="-514350">
              <a:buFont typeface="+mj-lt"/>
              <a:buAutoNum type="arabicPeriod"/>
            </a:pPr>
            <a:r>
              <a:rPr lang="en-US" dirty="0" smtClean="0"/>
              <a:t>Change our behaviour.</a:t>
            </a:r>
          </a:p>
          <a:p>
            <a:pPr marL="514350" indent="-514350">
              <a:buFont typeface="+mj-lt"/>
              <a:buAutoNum type="arabicPeriod"/>
            </a:pPr>
            <a:r>
              <a:rPr lang="en-US" dirty="0" smtClean="0"/>
              <a:t>Justify our behaviour by changing the conflicting cognition.</a:t>
            </a:r>
          </a:p>
          <a:p>
            <a:pPr marL="514350" indent="-514350">
              <a:buFont typeface="+mj-lt"/>
              <a:buAutoNum type="arabicPeriod"/>
            </a:pPr>
            <a:r>
              <a:rPr lang="en-US" dirty="0" smtClean="0"/>
              <a:t>Justify our behaviour by adding new cognition.</a:t>
            </a:r>
            <a:endParaRPr lang="en-US" dirty="0"/>
          </a:p>
        </p:txBody>
      </p:sp>
    </p:spTree>
    <p:extLst>
      <p:ext uri="{BB962C8B-B14F-4D97-AF65-F5344CB8AC3E}">
        <p14:creationId xmlns:p14="http://schemas.microsoft.com/office/powerpoint/2010/main" val="3582038684"/>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3967885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It is also found that, married employees have a lesser absenteeism rate. Emotional intelligence such as self-awareness, self-regulation, empathy etc. are major determinants of individual work behaviour.</a:t>
            </a:r>
          </a:p>
          <a:p>
            <a:r>
              <a:rPr lang="en-US" b="1" i="1" u="sng" dirty="0" smtClean="0"/>
              <a:t>Personality: </a:t>
            </a:r>
            <a:r>
              <a:rPr lang="en-US" dirty="0" smtClean="0"/>
              <a:t>Personality involves traits and qualities inherited in an individual. Such traits involve physical fitness, self confidence, intelligence, sense of responsibility, vision and foresight, flexibility, human character etc. Such personal traits from the foundation of an individual and affect in individual behaviour. </a:t>
            </a:r>
            <a:endParaRPr lang="en-US" dirty="0"/>
          </a:p>
        </p:txBody>
      </p:sp>
    </p:spTree>
    <p:extLst>
      <p:ext uri="{BB962C8B-B14F-4D97-AF65-F5344CB8AC3E}">
        <p14:creationId xmlns:p14="http://schemas.microsoft.com/office/powerpoint/2010/main" val="18899413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930</TotalTime>
  <Words>6352</Words>
  <Application>Microsoft Office PowerPoint</Application>
  <PresentationFormat>Widescreen</PresentationFormat>
  <Paragraphs>315</Paragraphs>
  <Slides>84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84</vt:i4>
      </vt:variant>
    </vt:vector>
  </HeadingPairs>
  <TitlesOfParts>
    <vt:vector size="89" baseType="lpstr">
      <vt:lpstr>Arial</vt:lpstr>
      <vt:lpstr>Calibri</vt:lpstr>
      <vt:lpstr>Calibri Light</vt:lpstr>
      <vt:lpstr>Wingdings</vt:lpstr>
      <vt:lpstr>Office Theme</vt:lpstr>
      <vt:lpstr>Chapter Two</vt:lpstr>
      <vt:lpstr>Concept</vt:lpstr>
      <vt:lpstr>Foundations of Individual/Human Behaviour</vt:lpstr>
      <vt:lpstr>Individual Behaviour as an Input-Output System</vt:lpstr>
      <vt:lpstr>PowerPoint Presentation</vt:lpstr>
      <vt:lpstr>PowerPoint Presentation</vt:lpstr>
      <vt:lpstr>PowerPoint Presentation</vt:lpstr>
      <vt:lpstr>Input: Stimulus(S)</vt:lpstr>
      <vt:lpstr>PowerPoint Presentation</vt:lpstr>
      <vt:lpstr>PowerPoint Presentation</vt:lpstr>
      <vt:lpstr>PowerPoint Presentation</vt:lpstr>
      <vt:lpstr>PowerPoint Presentation</vt:lpstr>
      <vt:lpstr>PowerPoint Presentation</vt:lpstr>
      <vt:lpstr>Processing: Organism (O)</vt:lpstr>
      <vt:lpstr>PowerPoint Presentation</vt:lpstr>
      <vt:lpstr>PowerPoint Presentation</vt:lpstr>
      <vt:lpstr>Output: Behavior (B)</vt:lpstr>
      <vt:lpstr>PowerPoint Presentation</vt:lpstr>
      <vt:lpstr>Mental process Beliefs </vt:lpstr>
      <vt:lpstr>PowerPoint Presentation</vt:lpstr>
      <vt:lpstr>Development of beliefs</vt:lpstr>
      <vt:lpstr>PowerPoint Presentation</vt:lpstr>
      <vt:lpstr>Features of belief </vt:lpstr>
      <vt:lpstr>Common beliefs in Nepalese Employees</vt:lpstr>
      <vt:lpstr>Importance of beliefs</vt:lpstr>
      <vt:lpstr>Importance…….</vt:lpstr>
      <vt:lpstr>Limitations of beliefs</vt:lpstr>
      <vt:lpstr>Mental Process Attitude</vt:lpstr>
      <vt:lpstr>PowerPoint Presentation</vt:lpstr>
      <vt:lpstr>PowerPoint Presentation</vt:lpstr>
      <vt:lpstr>Characteristics</vt:lpstr>
      <vt:lpstr>Components of Attitude</vt:lpstr>
      <vt:lpstr>PowerPoint Presentation</vt:lpstr>
      <vt:lpstr>Types of job related attitude</vt:lpstr>
      <vt:lpstr>Types…….</vt:lpstr>
      <vt:lpstr>Determinants/Formation of Attitude</vt:lpstr>
      <vt:lpstr>Determinants……..</vt:lpstr>
      <vt:lpstr>Determinants………</vt:lpstr>
      <vt:lpstr>Determinants……..</vt:lpstr>
      <vt:lpstr>Determinants……..</vt:lpstr>
      <vt:lpstr>Importance of Attitude</vt:lpstr>
      <vt:lpstr>Importance…….</vt:lpstr>
      <vt:lpstr>Mental process Values</vt:lpstr>
      <vt:lpstr>PowerPoint Presentation</vt:lpstr>
      <vt:lpstr>PowerPoint Presentation</vt:lpstr>
      <vt:lpstr>Types of values</vt:lpstr>
      <vt:lpstr>PowerPoint Presentation</vt:lpstr>
      <vt:lpstr>PowerPoint Presentation</vt:lpstr>
      <vt:lpstr>PowerPoint Presentation</vt:lpstr>
      <vt:lpstr>Important aspects or features of values</vt:lpstr>
      <vt:lpstr>Dominant work values in today’s workforce</vt:lpstr>
      <vt:lpstr>Cross-culture values</vt:lpstr>
      <vt:lpstr>Power Distance</vt:lpstr>
      <vt:lpstr>PowerPoint Presentation</vt:lpstr>
      <vt:lpstr>Uncertainty Avoider</vt:lpstr>
      <vt:lpstr>PowerPoint Presentation</vt:lpstr>
      <vt:lpstr>Individualism or Collectivism</vt:lpstr>
      <vt:lpstr>PowerPoint Presentation</vt:lpstr>
      <vt:lpstr>Masculinity or Femininity</vt:lpstr>
      <vt:lpstr>PowerPoint Presentation</vt:lpstr>
      <vt:lpstr>Mental process  Needs</vt:lpstr>
      <vt:lpstr>PowerPoint Presentation</vt:lpstr>
      <vt:lpstr>Types of needs</vt:lpstr>
      <vt:lpstr>PowerPoint Presentation</vt:lpstr>
      <vt:lpstr>PowerPoint Presentation</vt:lpstr>
      <vt:lpstr>Mental process  Motives</vt:lpstr>
      <vt:lpstr>PowerPoint Presentation</vt:lpstr>
      <vt:lpstr>Types of Motives</vt:lpstr>
      <vt:lpstr>PowerPoint Presentation</vt:lpstr>
      <vt:lpstr>Mental process  Sensation</vt:lpstr>
      <vt:lpstr>PowerPoint Presentation</vt:lpstr>
      <vt:lpstr>Factors affecting sensation</vt:lpstr>
      <vt:lpstr>PowerPoint Presentation</vt:lpstr>
      <vt:lpstr>PowerPoint Presentation</vt:lpstr>
      <vt:lpstr>Mental process  Emotions</vt:lpstr>
      <vt:lpstr>PowerPoint Presentation</vt:lpstr>
      <vt:lpstr>Features of emotions</vt:lpstr>
      <vt:lpstr>Types of emotions</vt:lpstr>
      <vt:lpstr>PowerPoint Presentation</vt:lpstr>
      <vt:lpstr>PowerPoint Presentation</vt:lpstr>
      <vt:lpstr>Mental process  Cognitive Dissonance</vt:lpstr>
      <vt:lpstr>PowerPoint Presentation</vt:lpstr>
      <vt:lpstr>PowerPoint Presentation</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Two</dc:title>
  <dc:creator>Baibhav Bista</dc:creator>
  <cp:lastModifiedBy>Baibhav Bista</cp:lastModifiedBy>
  <cp:revision>130</cp:revision>
  <dcterms:created xsi:type="dcterms:W3CDTF">2015-09-30T23:14:38Z</dcterms:created>
  <dcterms:modified xsi:type="dcterms:W3CDTF">2016-03-04T02:27:48Z</dcterms:modified>
</cp:coreProperties>
</file>