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552"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HRD System</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Need for HRD</a:t>
            </a:r>
            <a:endParaRPr lang="en-US" dirty="0"/>
          </a:p>
        </p:txBody>
      </p:sp>
      <p:sp>
        <p:nvSpPr>
          <p:cNvPr id="3" name="Content Placeholder 2"/>
          <p:cNvSpPr>
            <a:spLocks noGrp="1"/>
          </p:cNvSpPr>
          <p:nvPr>
            <p:ph idx="1"/>
          </p:nvPr>
        </p:nvSpPr>
        <p:spPr/>
        <p:txBody>
          <a:bodyPr/>
          <a:lstStyle/>
          <a:p>
            <a:pPr>
              <a:buNone/>
            </a:pPr>
            <a:r>
              <a:rPr lang="en-US" dirty="0" smtClean="0"/>
              <a:t>	The need for HRD arises from contextual changes and their effects on the organisation. Any changes occurred in context have an effects on the organisation’s manpower planning, career planning, performance management, and on the quality of work life.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normAutofit/>
          </a:bodyPr>
          <a:lstStyle/>
          <a:p>
            <a:pPr marL="571500" indent="-571500">
              <a:buFont typeface="+mj-lt"/>
              <a:buAutoNum type="romanLcPeriod"/>
            </a:pPr>
            <a:r>
              <a:rPr lang="en-US" sz="2800" dirty="0" smtClean="0"/>
              <a:t>Ensure availability of capable and committed manpower in the organisation.</a:t>
            </a:r>
          </a:p>
          <a:p>
            <a:pPr marL="571500" indent="-571500">
              <a:buFont typeface="+mj-lt"/>
              <a:buAutoNum type="romanLcPeriod"/>
            </a:pPr>
            <a:r>
              <a:rPr lang="en-US" sz="2800" dirty="0" smtClean="0"/>
              <a:t>Provide career development opportunities.</a:t>
            </a:r>
          </a:p>
          <a:p>
            <a:pPr marL="571500" indent="-571500">
              <a:buFont typeface="+mj-lt"/>
              <a:buAutoNum type="romanLcPeriod"/>
            </a:pPr>
            <a:r>
              <a:rPr lang="en-US" sz="2800" dirty="0" smtClean="0"/>
              <a:t>Implement performance management practices in the organisation.</a:t>
            </a:r>
          </a:p>
          <a:p>
            <a:pPr marL="571500" indent="-571500">
              <a:buFont typeface="+mj-lt"/>
              <a:buAutoNum type="romanLcPeriod"/>
            </a:pPr>
            <a:r>
              <a:rPr lang="en-US" sz="2800" dirty="0" smtClean="0"/>
              <a:t>Provide training and development opportunities.</a:t>
            </a:r>
          </a:p>
          <a:p>
            <a:pPr marL="571500" indent="-571500">
              <a:buFont typeface="+mj-lt"/>
              <a:buAutoNum type="romanLcPeriod"/>
            </a:pPr>
            <a:r>
              <a:rPr lang="en-US" sz="2800" dirty="0" smtClean="0"/>
              <a:t>Increase employees’ commitment on the job.</a:t>
            </a:r>
          </a:p>
          <a:p>
            <a:pPr marL="571500" indent="-571500">
              <a:buFont typeface="+mj-lt"/>
              <a:buAutoNum type="romanLcPeriod"/>
            </a:pPr>
            <a:r>
              <a:rPr lang="en-US" sz="2800" dirty="0" smtClean="0"/>
              <a:t>Improves the quality of work life.</a:t>
            </a:r>
          </a:p>
          <a:p>
            <a:pPr marL="571500" indent="-571500">
              <a:buFont typeface="+mj-lt"/>
              <a:buAutoNum type="romanLcPeriod"/>
            </a:pPr>
            <a:endParaRPr lang="en-US" dirty="0" smtClean="0"/>
          </a:p>
          <a:p>
            <a:pPr marL="571500" indent="-571500">
              <a:buFont typeface="+mj-lt"/>
              <a:buAutoNum type="romanLcPeriod"/>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HRD</a:t>
            </a:r>
            <a:endParaRPr lang="en-US" dirty="0"/>
          </a:p>
        </p:txBody>
      </p:sp>
      <p:sp>
        <p:nvSpPr>
          <p:cNvPr id="3" name="Content Placeholder 2"/>
          <p:cNvSpPr>
            <a:spLocks noGrp="1"/>
          </p:cNvSpPr>
          <p:nvPr>
            <p:ph idx="1"/>
          </p:nvPr>
        </p:nvSpPr>
        <p:spPr/>
        <p:txBody>
          <a:bodyPr/>
          <a:lstStyle/>
          <a:p>
            <a:pPr marL="571500" indent="-571500">
              <a:buFont typeface="+mj-lt"/>
              <a:buAutoNum type="romanUcPeriod"/>
            </a:pPr>
            <a:r>
              <a:rPr lang="en-US" dirty="0" smtClean="0"/>
              <a:t>Link business strategy and employees’ performance.</a:t>
            </a:r>
          </a:p>
          <a:p>
            <a:pPr marL="571500" indent="-571500">
              <a:buFont typeface="+mj-lt"/>
              <a:buAutoNum type="romanUcPeriod"/>
            </a:pPr>
            <a:r>
              <a:rPr lang="en-US" dirty="0" smtClean="0"/>
              <a:t>Help employees to discover and exploit their own inner potential and to develop their career.</a:t>
            </a:r>
          </a:p>
          <a:p>
            <a:pPr marL="571500" indent="-571500">
              <a:buFont typeface="+mj-lt"/>
              <a:buAutoNum type="romanUcPeriod"/>
            </a:pPr>
            <a:r>
              <a:rPr lang="en-US" dirty="0" smtClean="0"/>
              <a:t>Successfully implement operational effectiveness programme.</a:t>
            </a:r>
          </a:p>
          <a:p>
            <a:pPr marL="571500" indent="-571500">
              <a:buFont typeface="+mj-lt"/>
              <a:buAutoNum type="romanUcPeriod"/>
            </a:pPr>
            <a:r>
              <a:rPr lang="en-US" dirty="0" smtClean="0"/>
              <a:t>Recognise HR as an important capital assets.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designing HRD</a:t>
            </a:r>
            <a:endParaRPr lang="en-US" dirty="0"/>
          </a:p>
        </p:txBody>
      </p:sp>
      <p:sp>
        <p:nvSpPr>
          <p:cNvPr id="3" name="Content Placeholder 2"/>
          <p:cNvSpPr>
            <a:spLocks noGrp="1"/>
          </p:cNvSpPr>
          <p:nvPr>
            <p:ph idx="1"/>
          </p:nvPr>
        </p:nvSpPr>
        <p:spPr/>
        <p:txBody>
          <a:bodyPr/>
          <a:lstStyle/>
          <a:p>
            <a:pPr marL="514350" indent="-514350">
              <a:buFont typeface="+mj-lt"/>
              <a:buAutoNum type="alphaLcPeriod"/>
            </a:pPr>
            <a:r>
              <a:rPr lang="en-US" dirty="0" smtClean="0"/>
              <a:t>Principle of continuous development.</a:t>
            </a:r>
          </a:p>
          <a:p>
            <a:pPr marL="514350" indent="-514350">
              <a:buFont typeface="+mj-lt"/>
              <a:buAutoNum type="alphaLcPeriod"/>
            </a:pPr>
            <a:r>
              <a:rPr lang="en-US" dirty="0" smtClean="0"/>
              <a:t>Principle of ownership and management.</a:t>
            </a:r>
          </a:p>
          <a:p>
            <a:pPr marL="514350" indent="-514350">
              <a:buFont typeface="+mj-lt"/>
              <a:buAutoNum type="alphaLcPeriod"/>
            </a:pPr>
            <a:r>
              <a:rPr lang="en-US" dirty="0" smtClean="0"/>
              <a:t>Principle of employees’ learning for development needs.</a:t>
            </a:r>
          </a:p>
          <a:p>
            <a:pPr marL="514350" indent="-514350">
              <a:buFont typeface="+mj-lt"/>
              <a:buAutoNum type="alphaLcPeriod"/>
            </a:pPr>
            <a:r>
              <a:rPr lang="en-US" dirty="0" smtClean="0"/>
              <a:t>Principle of serving individual as well as organisational goals.</a:t>
            </a:r>
          </a:p>
          <a:p>
            <a:pPr marL="514350" indent="-514350">
              <a:buFont typeface="+mj-lt"/>
              <a:buAutoNum type="alphaLcPeriod"/>
            </a:pPr>
            <a:r>
              <a:rPr lang="en-US" dirty="0" smtClean="0"/>
              <a:t>Principle of investment in time as investment in other activities.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HRD mechanism</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2800" dirty="0" smtClean="0"/>
              <a:t>HRM strategy and HRD </a:t>
            </a:r>
            <a:r>
              <a:rPr lang="en-US" sz="2800" dirty="0" smtClean="0"/>
              <a:t>plan (business strategy – HRM strategy – HRD plan)</a:t>
            </a:r>
            <a:endParaRPr lang="en-US" sz="2800" dirty="0" smtClean="0"/>
          </a:p>
          <a:p>
            <a:pPr marL="514350" indent="-514350">
              <a:buFont typeface="+mj-lt"/>
              <a:buAutoNum type="arabicPeriod"/>
            </a:pPr>
            <a:r>
              <a:rPr lang="en-US" sz="2800" dirty="0" smtClean="0"/>
              <a:t>HR forecasting</a:t>
            </a:r>
          </a:p>
          <a:p>
            <a:pPr marL="514350" indent="-514350">
              <a:buFont typeface="+mj-lt"/>
              <a:buAutoNum type="arabicPeriod"/>
            </a:pPr>
            <a:r>
              <a:rPr lang="en-US" sz="2800" dirty="0" smtClean="0"/>
              <a:t>Succession planning</a:t>
            </a:r>
          </a:p>
          <a:p>
            <a:pPr marL="514350" indent="-514350">
              <a:buFont typeface="+mj-lt"/>
              <a:buAutoNum type="arabicPeriod"/>
            </a:pPr>
            <a:r>
              <a:rPr lang="en-US" sz="2800" dirty="0" smtClean="0"/>
              <a:t>Replacement planning</a:t>
            </a:r>
          </a:p>
          <a:p>
            <a:pPr marL="514350" indent="-514350">
              <a:buFont typeface="+mj-lt"/>
              <a:buAutoNum type="arabicPeriod"/>
            </a:pPr>
            <a:r>
              <a:rPr lang="en-US" sz="2800" dirty="0" smtClean="0"/>
              <a:t>Planning career </a:t>
            </a:r>
            <a:r>
              <a:rPr lang="en-US" sz="2800" dirty="0" smtClean="0"/>
              <a:t>stages (pre-work, establishment, advancement, maintenance, and retirement)</a:t>
            </a:r>
            <a:endParaRPr lang="en-US" sz="2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6. Career </a:t>
            </a:r>
            <a:r>
              <a:rPr lang="en-US" dirty="0" err="1"/>
              <a:t>pathing</a:t>
            </a:r>
            <a:r>
              <a:rPr lang="en-US" dirty="0"/>
              <a:t> (career planning – </a:t>
            </a:r>
            <a:r>
              <a:rPr lang="en-US"/>
              <a:t>career </a:t>
            </a:r>
            <a:r>
              <a:rPr lang="en-US"/>
              <a:t> </a:t>
            </a:r>
            <a:r>
              <a:rPr lang="en-US" smtClean="0"/>
              <a:t>   paths </a:t>
            </a:r>
            <a:r>
              <a:rPr lang="en-US" dirty="0"/>
              <a:t>– career goals)</a:t>
            </a:r>
          </a:p>
          <a:p>
            <a:pPr marL="0" indent="0">
              <a:buNone/>
            </a:pPr>
            <a:r>
              <a:rPr lang="en-US" dirty="0" smtClean="0"/>
              <a:t>7. Performance </a:t>
            </a:r>
            <a:r>
              <a:rPr lang="en-US" dirty="0"/>
              <a:t>appraisal methods</a:t>
            </a:r>
          </a:p>
          <a:p>
            <a:pPr marL="0" indent="0">
              <a:buNone/>
            </a:pPr>
            <a:r>
              <a:rPr lang="en-US" dirty="0" smtClean="0"/>
              <a:t>8. Reward</a:t>
            </a:r>
            <a:endParaRPr lang="en-US" dirty="0"/>
          </a:p>
          <a:p>
            <a:pPr marL="0" indent="0">
              <a:buNone/>
            </a:pPr>
            <a:r>
              <a:rPr lang="en-US" dirty="0" smtClean="0"/>
              <a:t>9. Identification </a:t>
            </a:r>
            <a:r>
              <a:rPr lang="en-US" dirty="0"/>
              <a:t>of training and development needs</a:t>
            </a:r>
          </a:p>
          <a:p>
            <a:pPr marL="0" indent="0">
              <a:buNone/>
            </a:pPr>
            <a:r>
              <a:rPr lang="en-US" dirty="0" smtClean="0"/>
              <a:t>10. Training </a:t>
            </a:r>
            <a:r>
              <a:rPr lang="en-US" dirty="0"/>
              <a:t>and development methods.</a:t>
            </a:r>
          </a:p>
          <a:p>
            <a:endParaRPr lang="en-US" dirty="0"/>
          </a:p>
        </p:txBody>
      </p:sp>
    </p:spTree>
    <p:extLst>
      <p:ext uri="{BB962C8B-B14F-4D97-AF65-F5344CB8AC3E}">
        <p14:creationId xmlns:p14="http://schemas.microsoft.com/office/powerpoint/2010/main" val="37451122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212</Words>
  <Application>Microsoft Office PowerPoint</Application>
  <PresentationFormat>On-screen Show (4:3)</PresentationFormat>
  <Paragraphs>32</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HRD System</vt:lpstr>
      <vt:lpstr>Need for HRD</vt:lpstr>
      <vt:lpstr> </vt:lpstr>
      <vt:lpstr>Importance of HRD</vt:lpstr>
      <vt:lpstr>Principles of designing HRD</vt:lpstr>
      <vt:lpstr>HRD mechanism</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HRD System</dc:title>
  <dc:creator>Shankar</dc:creator>
  <cp:lastModifiedBy>Baibhav Bista</cp:lastModifiedBy>
  <cp:revision>8</cp:revision>
  <dcterms:created xsi:type="dcterms:W3CDTF">2006-08-16T00:00:00Z</dcterms:created>
  <dcterms:modified xsi:type="dcterms:W3CDTF">2015-08-29T23:17:49Z</dcterms:modified>
</cp:coreProperties>
</file>