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Recruitment and Selection</a:t>
            </a:r>
            <a:endParaRPr lang="en-US" b="1"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Sources and methods</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Sources:</a:t>
            </a:r>
          </a:p>
          <a:p>
            <a:pPr>
              <a:buFont typeface="Wingdings" pitchFamily="2" charset="2"/>
              <a:buChar char="q"/>
            </a:pPr>
            <a:r>
              <a:rPr lang="en-US" dirty="0" smtClean="0"/>
              <a:t>Walk-Ins</a:t>
            </a:r>
          </a:p>
          <a:p>
            <a:pPr>
              <a:buFont typeface="Wingdings" pitchFamily="2" charset="2"/>
              <a:buChar char="q"/>
            </a:pPr>
            <a:r>
              <a:rPr lang="en-US" dirty="0" smtClean="0"/>
              <a:t>Employment agencies</a:t>
            </a:r>
          </a:p>
          <a:p>
            <a:pPr>
              <a:buFont typeface="Wingdings" pitchFamily="2" charset="2"/>
              <a:buChar char="q"/>
            </a:pPr>
            <a:r>
              <a:rPr lang="en-US" dirty="0" smtClean="0"/>
              <a:t>Trade unions and associations</a:t>
            </a:r>
          </a:p>
          <a:p>
            <a:pPr>
              <a:buFont typeface="Wingdings" pitchFamily="2" charset="2"/>
              <a:buChar char="q"/>
            </a:pPr>
            <a:r>
              <a:rPr lang="en-US" dirty="0" smtClean="0"/>
              <a:t>Schools, colleges, and universities</a:t>
            </a:r>
          </a:p>
          <a:p>
            <a:pPr>
              <a:buNone/>
            </a:pPr>
            <a:r>
              <a:rPr lang="en-US" b="1" dirty="0" smtClean="0"/>
              <a:t>Methods:</a:t>
            </a:r>
          </a:p>
          <a:p>
            <a:pPr>
              <a:buFont typeface="Wingdings" pitchFamily="2" charset="2"/>
              <a:buChar char="v"/>
            </a:pPr>
            <a:r>
              <a:rPr lang="en-US" dirty="0" smtClean="0"/>
              <a:t>Radio and televisions</a:t>
            </a:r>
          </a:p>
          <a:p>
            <a:pPr>
              <a:buFont typeface="Wingdings" pitchFamily="2" charset="2"/>
              <a:buChar char="v"/>
            </a:pPr>
            <a:r>
              <a:rPr lang="en-US" dirty="0" smtClean="0"/>
              <a:t>Newspapers and trade journals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Recruitment process</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dirty="0" smtClean="0"/>
              <a:t>Integration of corporate planning and HR planning</a:t>
            </a:r>
          </a:p>
          <a:p>
            <a:pPr marL="571500" indent="-571500">
              <a:buFont typeface="+mj-lt"/>
              <a:buAutoNum type="romanUcPeriod"/>
            </a:pPr>
            <a:r>
              <a:rPr lang="en-US" dirty="0" smtClean="0"/>
              <a:t>Job design and job analysis</a:t>
            </a:r>
          </a:p>
          <a:p>
            <a:pPr marL="571500" indent="-571500">
              <a:buFont typeface="+mj-lt"/>
              <a:buAutoNum type="romanUcPeriod"/>
            </a:pPr>
            <a:r>
              <a:rPr lang="en-US" dirty="0" smtClean="0"/>
              <a:t>Legal considerations</a:t>
            </a:r>
          </a:p>
          <a:p>
            <a:pPr marL="571500" indent="-571500">
              <a:buFont typeface="+mj-lt"/>
              <a:buAutoNum type="romanUcPeriod"/>
            </a:pPr>
            <a:r>
              <a:rPr lang="en-US" dirty="0" smtClean="0"/>
              <a:t>Locating sources and methods</a:t>
            </a:r>
          </a:p>
          <a:p>
            <a:pPr marL="571500" indent="-571500">
              <a:buFont typeface="+mj-lt"/>
              <a:buAutoNum type="romanUcPeriod"/>
            </a:pPr>
            <a:r>
              <a:rPr lang="en-US" dirty="0" smtClean="0"/>
              <a:t>Developing a pool of qualified candidates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a:t>
            </a:r>
            <a:endParaRPr lang="en-US" dirty="0"/>
          </a:p>
        </p:txBody>
      </p:sp>
      <p:sp>
        <p:nvSpPr>
          <p:cNvPr id="3" name="Content Placeholder 2"/>
          <p:cNvSpPr>
            <a:spLocks noGrp="1"/>
          </p:cNvSpPr>
          <p:nvPr>
            <p:ph idx="1"/>
          </p:nvPr>
        </p:nvSpPr>
        <p:spPr/>
        <p:txBody>
          <a:bodyPr/>
          <a:lstStyle/>
          <a:p>
            <a:r>
              <a:rPr lang="en-US" dirty="0" smtClean="0"/>
              <a:t>Selection is the process of gathering information for the purposes of evaluating and deciding who should be hired, rejected and/or make them withheld.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process</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dirty="0" smtClean="0"/>
              <a:t>Application forms or letter of application</a:t>
            </a:r>
          </a:p>
          <a:p>
            <a:pPr marL="571500" indent="-571500"/>
            <a:r>
              <a:rPr lang="en-US" dirty="0" smtClean="0"/>
              <a:t>	personal detail</a:t>
            </a:r>
          </a:p>
          <a:p>
            <a:pPr marL="571500" indent="-571500"/>
            <a:r>
              <a:rPr lang="en-US" dirty="0" smtClean="0"/>
              <a:t>Education and training</a:t>
            </a:r>
          </a:p>
          <a:p>
            <a:pPr marL="571500" indent="-571500"/>
            <a:r>
              <a:rPr lang="en-US" dirty="0" smtClean="0"/>
              <a:t>Work history</a:t>
            </a:r>
          </a:p>
          <a:p>
            <a:pPr marL="571500" indent="-571500"/>
            <a:r>
              <a:rPr lang="en-US" dirty="0" smtClean="0"/>
              <a:t>Present and former employer</a:t>
            </a:r>
          </a:p>
          <a:p>
            <a:pPr marL="571500" indent="-571500"/>
            <a:r>
              <a:rPr lang="en-US" dirty="0" smtClean="0"/>
              <a:t>interest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2. The Selection Interview</a:t>
            </a:r>
          </a:p>
          <a:p>
            <a:r>
              <a:rPr lang="en-US" dirty="0" smtClean="0"/>
              <a:t>Unstructured</a:t>
            </a:r>
          </a:p>
          <a:p>
            <a:r>
              <a:rPr lang="en-US" dirty="0" smtClean="0"/>
              <a:t>Structured</a:t>
            </a:r>
          </a:p>
          <a:p>
            <a:r>
              <a:rPr lang="en-US" dirty="0" smtClean="0"/>
              <a:t>Semi-structured</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None/>
            </a:pPr>
            <a:r>
              <a:rPr lang="en-US" dirty="0" smtClean="0"/>
              <a:t>3. Selection tests:</a:t>
            </a:r>
          </a:p>
          <a:p>
            <a:pPr>
              <a:buNone/>
            </a:pPr>
            <a:r>
              <a:rPr lang="en-US" dirty="0" smtClean="0"/>
              <a:t>	Systematic procedure for sampling the human </a:t>
            </a:r>
            <a:r>
              <a:rPr lang="en-US" dirty="0" err="1" smtClean="0"/>
              <a:t>behaviour</a:t>
            </a:r>
            <a:r>
              <a:rPr lang="en-US" dirty="0" smtClean="0"/>
              <a:t> thus, required to collect unbiased information about an applicants aptitudes, experiences and motivations.</a:t>
            </a:r>
          </a:p>
          <a:p>
            <a:pPr marL="514350" indent="-514350">
              <a:buFont typeface="+mj-lt"/>
              <a:buAutoNum type="alphaLcPeriod"/>
            </a:pPr>
            <a:r>
              <a:rPr lang="en-US" dirty="0" smtClean="0"/>
              <a:t>Aptitude tests (measuring the potential)</a:t>
            </a:r>
          </a:p>
          <a:p>
            <a:pPr marL="514350" indent="-514350">
              <a:buFont typeface="+mj-lt"/>
              <a:buAutoNum type="alphaLcPeriod"/>
            </a:pPr>
            <a:r>
              <a:rPr lang="en-US" dirty="0" smtClean="0"/>
              <a:t>Achievement tests (predict what an individual can perform based on his/her current knowledge).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c. Situation tests (response to simulated situation)</a:t>
            </a:r>
          </a:p>
          <a:p>
            <a:pPr>
              <a:buNone/>
            </a:pPr>
            <a:r>
              <a:rPr lang="en-US" dirty="0" smtClean="0"/>
              <a:t>d. Vocational tests (Candidate’s preferences)</a:t>
            </a:r>
          </a:p>
          <a:p>
            <a:pPr>
              <a:buNone/>
            </a:pPr>
            <a:r>
              <a:rPr lang="en-US" dirty="0" smtClean="0"/>
              <a:t>e. Personality tests (personal characteristics like emotional maturity, </a:t>
            </a:r>
            <a:r>
              <a:rPr lang="en-US" dirty="0" err="1" smtClean="0"/>
              <a:t>extro</a:t>
            </a:r>
            <a:r>
              <a:rPr lang="en-US" dirty="0" smtClean="0"/>
              <a:t>-introversion).</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Reliability and validity of selection tests</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q"/>
            </a:pPr>
            <a:r>
              <a:rPr lang="en-US" dirty="0" smtClean="0"/>
              <a:t>Reliability:</a:t>
            </a:r>
          </a:p>
          <a:p>
            <a:pPr>
              <a:buNone/>
            </a:pPr>
            <a:r>
              <a:rPr lang="en-US" dirty="0" smtClean="0"/>
              <a:t>	Refers to high degree of consistency and repeatability in measuring and re-measuring the same candidate.</a:t>
            </a:r>
          </a:p>
          <a:p>
            <a:pPr>
              <a:buFont typeface="Wingdings" pitchFamily="2" charset="2"/>
              <a:buChar char="q"/>
            </a:pPr>
            <a:r>
              <a:rPr lang="en-US" dirty="0" smtClean="0"/>
              <a:t>Validity:</a:t>
            </a:r>
          </a:p>
          <a:p>
            <a:pPr>
              <a:buNone/>
            </a:pPr>
            <a:r>
              <a:rPr lang="en-US" dirty="0" smtClean="0"/>
              <a:t>	a test result is said to be valid to the extent that judgment of the supervisor’s test correlates with the candidates performance in the real job situation.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Content validity: </a:t>
            </a:r>
            <a:r>
              <a:rPr lang="en-US" dirty="0" smtClean="0"/>
              <a:t>The </a:t>
            </a:r>
            <a:r>
              <a:rPr lang="en-US" dirty="0" smtClean="0"/>
              <a:t>content of the test items correlates highly with the job content.</a:t>
            </a:r>
          </a:p>
          <a:p>
            <a:pPr marL="514350" indent="-514350">
              <a:buFont typeface="+mj-lt"/>
              <a:buAutoNum type="arabicPeriod"/>
            </a:pPr>
            <a:r>
              <a:rPr lang="en-US" dirty="0" smtClean="0"/>
              <a:t>Concurrent validity: The test result is related to the current performance of the candidates.</a:t>
            </a:r>
          </a:p>
          <a:p>
            <a:pPr marL="514350" indent="-514350">
              <a:buFont typeface="+mj-lt"/>
              <a:buAutoNum type="arabicPeriod"/>
            </a:pPr>
            <a:r>
              <a:rPr lang="en-US" dirty="0" smtClean="0"/>
              <a:t>Predictive validity: performance of an employee correlates highly with future requirements of the job.</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4. Reference checks</a:t>
            </a:r>
          </a:p>
          <a:p>
            <a:pPr>
              <a:buNone/>
            </a:pPr>
            <a:r>
              <a:rPr lang="en-US" dirty="0" smtClean="0"/>
              <a:t>5. Physical examinations</a:t>
            </a:r>
          </a:p>
          <a:p>
            <a:pPr>
              <a:buNone/>
            </a:pPr>
            <a:r>
              <a:rPr lang="en-US" dirty="0" smtClean="0"/>
              <a:t>6. Final selection decision</a:t>
            </a:r>
          </a:p>
          <a:p>
            <a:pPr marL="514350" indent="-514350">
              <a:buFont typeface="+mj-lt"/>
              <a:buAutoNum type="alphaLcPeriod"/>
            </a:pPr>
            <a:r>
              <a:rPr lang="en-US" dirty="0" smtClean="0"/>
              <a:t>Reject the candidate</a:t>
            </a:r>
          </a:p>
          <a:p>
            <a:pPr marL="514350" indent="-514350">
              <a:buFont typeface="+mj-lt"/>
              <a:buAutoNum type="alphaLcPeriod"/>
            </a:pPr>
            <a:r>
              <a:rPr lang="en-US" dirty="0" smtClean="0"/>
              <a:t>Hold the candidate</a:t>
            </a:r>
          </a:p>
          <a:p>
            <a:pPr marL="514350" indent="-514350">
              <a:buFont typeface="+mj-lt"/>
              <a:buAutoNum type="alphaLcPeriod"/>
            </a:pPr>
            <a:r>
              <a:rPr lang="en-US" dirty="0" smtClean="0"/>
              <a:t>Hire and place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a:t>
            </a:r>
            <a:endParaRPr lang="en-US" dirty="0"/>
          </a:p>
        </p:txBody>
      </p:sp>
      <p:sp>
        <p:nvSpPr>
          <p:cNvPr id="3" name="Content Placeholder 2"/>
          <p:cNvSpPr>
            <a:spLocks noGrp="1"/>
          </p:cNvSpPr>
          <p:nvPr>
            <p:ph idx="1"/>
          </p:nvPr>
        </p:nvSpPr>
        <p:spPr/>
        <p:txBody>
          <a:bodyPr/>
          <a:lstStyle/>
          <a:p>
            <a:r>
              <a:rPr lang="en-US" dirty="0" smtClean="0"/>
              <a:t>Recognition of the fact that good employees make organisations work effectively and poor ones restrict an organisation’s success has led to an emphasis on attracting and selecting people with the right personal characteristics and attitudes, rather than with merely particular work experience and acquired skills.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Recruitment is the process of attracting a pool of qualified candidates for a vacant position of the organisation for the purpose of selection.</a:t>
            </a:r>
          </a:p>
          <a:p>
            <a:r>
              <a:rPr lang="en-US" dirty="0" smtClean="0"/>
              <a:t>According to </a:t>
            </a:r>
            <a:r>
              <a:rPr lang="en-US" dirty="0" err="1" smtClean="0"/>
              <a:t>Ivancevich</a:t>
            </a:r>
            <a:r>
              <a:rPr lang="en-US" dirty="0" smtClean="0"/>
              <a:t> and </a:t>
            </a:r>
            <a:r>
              <a:rPr lang="en-US" dirty="0" err="1" smtClean="0"/>
              <a:t>Glueck</a:t>
            </a:r>
            <a:r>
              <a:rPr lang="en-US" dirty="0" smtClean="0"/>
              <a:t>, 1989, “Recruiting is that set of activities an organisation uses to attract job candidates who have the abilities and attitudes needed to help the organisation achieve its objectives.”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sum, recruitment is specifically the set of activities and processes used to legally obtain a sufficient number of the right people at the right place and time so that the people and the organisation can select each other in their own best short-run and long-run interest.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Development of Recruitment Policies</a:t>
            </a:r>
            <a:endParaRPr lang="en-US" dirty="0"/>
          </a:p>
        </p:txBody>
      </p:sp>
      <p:sp>
        <p:nvSpPr>
          <p:cNvPr id="3" name="Content Placeholder 2"/>
          <p:cNvSpPr>
            <a:spLocks noGrp="1"/>
          </p:cNvSpPr>
          <p:nvPr>
            <p:ph idx="1"/>
          </p:nvPr>
        </p:nvSpPr>
        <p:spPr/>
        <p:txBody>
          <a:bodyPr/>
          <a:lstStyle/>
          <a:p>
            <a:pPr>
              <a:buNone/>
            </a:pPr>
            <a:r>
              <a:rPr lang="en-US" dirty="0" smtClean="0"/>
              <a:t>	Recruitment policies should consists of:</a:t>
            </a:r>
          </a:p>
          <a:p>
            <a:r>
              <a:rPr lang="en-US" dirty="0" smtClean="0"/>
              <a:t>Determining present and future recruitment needs in conjunction with corporate and manpower planning;</a:t>
            </a:r>
          </a:p>
          <a:p>
            <a:r>
              <a:rPr lang="en-US" dirty="0" smtClean="0"/>
              <a:t>Increasing pool of qualified candidates;</a:t>
            </a:r>
          </a:p>
          <a:p>
            <a:r>
              <a:rPr lang="en-US" dirty="0" smtClean="0"/>
              <a:t>Reducing the rate of unqualified job applicants;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Meeting the organisation’s responsibility for affirmative action programme; and</a:t>
            </a:r>
          </a:p>
          <a:p>
            <a:r>
              <a:rPr lang="en-US" dirty="0" smtClean="0"/>
              <a:t>Assessing internal and external sources of recruiting manpower in the organisation.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	Recruitment policy is a part of the organisation’s strategy for two reasons that is, (a) it seeks to provide the organisation with people who have the talents needed to achieve strategic goals; and (b) it has impact on long-range employment stability and turnover.</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Thus the number of factors is required to be considered in developing a recruitment policies. These are:</a:t>
            </a:r>
          </a:p>
          <a:p>
            <a:pPr marL="514350" indent="-514350">
              <a:buAutoNum type="alphaLcPeriod"/>
            </a:pPr>
            <a:r>
              <a:rPr lang="en-US" dirty="0" smtClean="0"/>
              <a:t>Country-specific rules and regulation</a:t>
            </a:r>
          </a:p>
          <a:p>
            <a:pPr marL="514350" indent="-514350">
              <a:buAutoNum type="alphaLcPeriod"/>
            </a:pPr>
            <a:r>
              <a:rPr lang="en-US" dirty="0" smtClean="0"/>
              <a:t>Pattern of ownership</a:t>
            </a:r>
          </a:p>
          <a:p>
            <a:pPr marL="514350" indent="-514350">
              <a:buAutoNum type="alphaLcPeriod"/>
            </a:pPr>
            <a:r>
              <a:rPr lang="en-US" dirty="0" smtClean="0"/>
              <a:t>Corporate policies</a:t>
            </a:r>
          </a:p>
          <a:p>
            <a:pPr marL="514350" indent="-514350">
              <a:buAutoNum type="alphaLcPeriod"/>
            </a:pPr>
            <a:r>
              <a:rPr lang="en-US" dirty="0" smtClean="0"/>
              <a:t>Managerial roles</a:t>
            </a:r>
          </a:p>
          <a:p>
            <a:pPr marL="514350" indent="-514350">
              <a:buAutoNum type="alphaLcPeriod"/>
            </a:pPr>
            <a:r>
              <a:rPr lang="en-US" dirty="0" smtClean="0"/>
              <a:t>Union representation</a:t>
            </a:r>
          </a:p>
          <a:p>
            <a:pPr marL="514350" indent="-514350">
              <a:buAutoNum type="alphaLcPeriod"/>
            </a:pPr>
            <a:r>
              <a:rPr lang="en-US" dirty="0" smtClean="0"/>
              <a:t>Communication and consultation </a:t>
            </a:r>
            <a:r>
              <a:rPr lang="en-US" smtClean="0"/>
              <a:t>with employees.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sources and methods of recruitment</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AutoNum type="arabicPeriod"/>
            </a:pPr>
            <a:r>
              <a:rPr lang="en-US" b="1" dirty="0" smtClean="0"/>
              <a:t>Internal </a:t>
            </a:r>
          </a:p>
          <a:p>
            <a:pPr marL="514350" indent="-514350">
              <a:buNone/>
            </a:pPr>
            <a:r>
              <a:rPr lang="en-US" b="1" dirty="0" smtClean="0"/>
              <a:t>Sources:</a:t>
            </a:r>
          </a:p>
          <a:p>
            <a:pPr marL="514350" indent="-514350">
              <a:buNone/>
            </a:pPr>
            <a:endParaRPr lang="en-US" b="1" dirty="0" smtClean="0"/>
          </a:p>
          <a:p>
            <a:pPr marL="514350" indent="-514350">
              <a:buFont typeface="Wingdings" pitchFamily="2" charset="2"/>
              <a:buChar char="q"/>
            </a:pPr>
            <a:r>
              <a:rPr lang="en-US" dirty="0" smtClean="0"/>
              <a:t>Promotions</a:t>
            </a:r>
          </a:p>
          <a:p>
            <a:pPr marL="514350" indent="-514350">
              <a:buFont typeface="Wingdings" pitchFamily="2" charset="2"/>
              <a:buChar char="q"/>
            </a:pPr>
            <a:r>
              <a:rPr lang="en-US" dirty="0" smtClean="0"/>
              <a:t>Transfers</a:t>
            </a:r>
          </a:p>
          <a:p>
            <a:pPr marL="514350" indent="-514350">
              <a:buNone/>
            </a:pPr>
            <a:endParaRPr lang="en-US" dirty="0" smtClean="0"/>
          </a:p>
          <a:p>
            <a:pPr marL="514350" indent="-514350">
              <a:buNone/>
            </a:pPr>
            <a:r>
              <a:rPr lang="en-US" b="1" dirty="0" smtClean="0"/>
              <a:t>Methods:</a:t>
            </a:r>
          </a:p>
          <a:p>
            <a:pPr marL="514350" indent="-514350">
              <a:buFont typeface="Wingdings" pitchFamily="2" charset="2"/>
              <a:buChar char="v"/>
            </a:pPr>
            <a:r>
              <a:rPr lang="en-US" dirty="0" smtClean="0"/>
              <a:t>Job posting</a:t>
            </a:r>
          </a:p>
          <a:p>
            <a:pPr marL="514350" indent="-514350">
              <a:buFont typeface="Wingdings" pitchFamily="2" charset="2"/>
              <a:buChar char="v"/>
            </a:pPr>
            <a:r>
              <a:rPr lang="en-US" dirty="0" smtClean="0"/>
              <a:t>Employee referral/recommendation</a:t>
            </a:r>
          </a:p>
          <a:p>
            <a:pPr marL="514350" indent="-514350">
              <a:buNone/>
            </a:pPr>
            <a:endParaRPr lang="en-US" dirty="0" smtClean="0"/>
          </a:p>
          <a:p>
            <a:pPr marL="514350" indent="-514350">
              <a:buFont typeface="Wingdings" pitchFamily="2" charset="2"/>
              <a:buChar char="v"/>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452</Words>
  <Application>Microsoft Office PowerPoint</Application>
  <PresentationFormat>On-screen Show (4:3)</PresentationFormat>
  <Paragraphs>80</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Wingdings</vt:lpstr>
      <vt:lpstr>Office Theme</vt:lpstr>
      <vt:lpstr>Recruitment and Selection</vt:lpstr>
      <vt:lpstr>Concept</vt:lpstr>
      <vt:lpstr>PowerPoint Presentation</vt:lpstr>
      <vt:lpstr>PowerPoint Presentation</vt:lpstr>
      <vt:lpstr>Development of Recruitment Policies</vt:lpstr>
      <vt:lpstr>PowerPoint Presentation</vt:lpstr>
      <vt:lpstr>PowerPoint Presentation</vt:lpstr>
      <vt:lpstr>PowerPoint Presentation</vt:lpstr>
      <vt:lpstr> sources and methods of recruitment</vt:lpstr>
      <vt:lpstr>External Sources and methods</vt:lpstr>
      <vt:lpstr>Recruitment process</vt:lpstr>
      <vt:lpstr>Selection </vt:lpstr>
      <vt:lpstr>Selection process</vt:lpstr>
      <vt:lpstr>PowerPoint Presentation</vt:lpstr>
      <vt:lpstr>PowerPoint Presentation</vt:lpstr>
      <vt:lpstr>PowerPoint Presentation</vt:lpstr>
      <vt:lpstr>Reliability and validity of selection tests</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and Selection</dc:title>
  <dc:creator>Shankar</dc:creator>
  <cp:lastModifiedBy>Baibhav Bista</cp:lastModifiedBy>
  <cp:revision>23</cp:revision>
  <dcterms:created xsi:type="dcterms:W3CDTF">2006-08-16T00:00:00Z</dcterms:created>
  <dcterms:modified xsi:type="dcterms:W3CDTF">2016-04-09T22:47:21Z</dcterms:modified>
</cp:coreProperties>
</file>