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86" r:id="rId2"/>
    <p:sldId id="287" r:id="rId3"/>
    <p:sldId id="288" r:id="rId4"/>
    <p:sldId id="291" r:id="rId5"/>
    <p:sldId id="292" r:id="rId6"/>
    <p:sldId id="293" r:id="rId7"/>
    <p:sldId id="294" r:id="rId8"/>
    <p:sldId id="295" r:id="rId9"/>
    <p:sldId id="296" r:id="rId10"/>
    <p:sldId id="297" r:id="rId11"/>
    <p:sldId id="290" r:id="rId12"/>
    <p:sldId id="298" r:id="rId13"/>
    <p:sldId id="299" r:id="rId14"/>
    <p:sldId id="300" r:id="rId15"/>
    <p:sldId id="257" r:id="rId16"/>
    <p:sldId id="258" r:id="rId17"/>
    <p:sldId id="259" r:id="rId18"/>
    <p:sldId id="260" r:id="rId19"/>
    <p:sldId id="261" r:id="rId20"/>
    <p:sldId id="262" r:id="rId21"/>
    <p:sldId id="263" r:id="rId22"/>
    <p:sldId id="264" r:id="rId23"/>
    <p:sldId id="266" r:id="rId24"/>
    <p:sldId id="301" r:id="rId25"/>
    <p:sldId id="302" r:id="rId26"/>
    <p:sldId id="267" r:id="rId27"/>
    <p:sldId id="268" r:id="rId28"/>
    <p:sldId id="269" r:id="rId29"/>
    <p:sldId id="270" r:id="rId30"/>
    <p:sldId id="271" r:id="rId31"/>
    <p:sldId id="272" r:id="rId32"/>
    <p:sldId id="274" r:id="rId33"/>
    <p:sldId id="275" r:id="rId34"/>
    <p:sldId id="276" r:id="rId35"/>
    <p:sldId id="277" r:id="rId36"/>
    <p:sldId id="278" r:id="rId37"/>
    <p:sldId id="279" r:id="rId38"/>
    <p:sldId id="280" r:id="rId39"/>
    <p:sldId id="281" r:id="rId40"/>
    <p:sldId id="282" r:id="rId41"/>
    <p:sldId id="283" r:id="rId42"/>
    <p:sldId id="284" r:id="rId43"/>
    <p:sldId id="285"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1" r:id="rId63"/>
    <p:sldId id="322"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2/28/2016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2/28/2016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2/28/2016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2/28/2016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2/28/2016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2/28/2016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2/28/2016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2/28/2016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2/28/2016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2/28/2016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2/28/2016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2/28/2016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685800" y="1219200"/>
            <a:ext cx="7772400" cy="1295400"/>
          </a:xfrm>
        </p:spPr>
        <p:txBody>
          <a:bodyPr/>
          <a:lstStyle/>
          <a:p>
            <a:pPr algn="ctr"/>
            <a:r>
              <a:rPr lang="en-US" sz="5400" b="1"/>
              <a:t>Job Design</a:t>
            </a:r>
          </a:p>
        </p:txBody>
      </p:sp>
      <p:sp>
        <p:nvSpPr>
          <p:cNvPr id="44035" name="Rectangle 3"/>
          <p:cNvSpPr>
            <a:spLocks noGrp="1" noChangeArrowheads="1"/>
          </p:cNvSpPr>
          <p:nvPr>
            <p:ph type="subTitle" idx="1"/>
          </p:nvPr>
        </p:nvSpPr>
        <p:spPr>
          <a:xfrm>
            <a:off x="2057400" y="2590800"/>
            <a:ext cx="6400800" cy="2667000"/>
          </a:xfrm>
        </p:spPr>
        <p:txBody>
          <a:bodyPr/>
          <a:lstStyle/>
          <a:p>
            <a:pPr algn="ctr"/>
            <a:endParaRPr lang="en-US" sz="28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pPr algn="ctr"/>
            <a:r>
              <a:rPr lang="en-US" dirty="0" smtClean="0"/>
              <a:t>Job Characteristics Model</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8229600" cy="182562"/>
          </a:xfrm>
        </p:spPr>
        <p:txBody>
          <a:bodyPr>
            <a:normAutofit fontScale="90000"/>
          </a:bodyPr>
          <a:lstStyle/>
          <a:p>
            <a:endParaRPr lang="en-US" sz="3400"/>
          </a:p>
        </p:txBody>
      </p:sp>
      <p:sp>
        <p:nvSpPr>
          <p:cNvPr id="38915" name="Rectangle 3"/>
          <p:cNvSpPr>
            <a:spLocks noGrp="1" noChangeArrowheads="1"/>
          </p:cNvSpPr>
          <p:nvPr>
            <p:ph type="body" idx="1"/>
          </p:nvPr>
        </p:nvSpPr>
        <p:spPr>
          <a:xfrm>
            <a:off x="457200" y="457200"/>
            <a:ext cx="8229600" cy="5673725"/>
          </a:xfrm>
        </p:spPr>
        <p:txBody>
          <a:bodyPr/>
          <a:lstStyle/>
          <a:p>
            <a:pPr>
              <a:buFont typeface="Wingdings" pitchFamily="2" charset="2"/>
              <a:buNone/>
            </a:pPr>
            <a:endParaRPr lang="en-US"/>
          </a:p>
        </p:txBody>
      </p:sp>
      <p:pic>
        <p:nvPicPr>
          <p:cNvPr id="38916" name="Picture 4"/>
          <p:cNvPicPr>
            <a:picLocks noChangeAspect="1" noChangeArrowheads="1"/>
          </p:cNvPicPr>
          <p:nvPr/>
        </p:nvPicPr>
        <p:blipFill>
          <a:blip r:embed="rId2"/>
          <a:srcRect/>
          <a:stretch>
            <a:fillRect/>
          </a:stretch>
        </p:blipFill>
        <p:spPr bwMode="auto">
          <a:xfrm>
            <a:off x="1066800" y="838200"/>
            <a:ext cx="7467600" cy="5638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buFont typeface="+mj-lt"/>
              <a:buAutoNum type="arabicPeriod"/>
            </a:pPr>
            <a:r>
              <a:rPr lang="en-US" b="1" dirty="0" smtClean="0"/>
              <a:t>The Socio-Technical System Approach</a:t>
            </a:r>
          </a:p>
          <a:p>
            <a:pPr marL="624078" indent="-514350">
              <a:buNone/>
            </a:pPr>
            <a:r>
              <a:rPr lang="en-US" dirty="0" smtClean="0"/>
              <a:t>	</a:t>
            </a:r>
          </a:p>
          <a:p>
            <a:pPr marL="624078" indent="-514350">
              <a:buNone/>
            </a:pPr>
            <a:r>
              <a:rPr lang="en-US" dirty="0" smtClean="0"/>
              <a:t>	This model focuses on </a:t>
            </a:r>
            <a:r>
              <a:rPr lang="en-US" dirty="0" err="1" smtClean="0"/>
              <a:t>organisations</a:t>
            </a:r>
            <a:r>
              <a:rPr lang="en-US" dirty="0" smtClean="0"/>
              <a:t> as made up of people with various competencies (the social system) who use tools, machines and techniques (the technical system) to create goods or services valued by customers (i.e</a:t>
            </a:r>
            <a:r>
              <a:rPr lang="en-US" smtClean="0"/>
              <a:t>., change) and </a:t>
            </a:r>
            <a:r>
              <a:rPr lang="en-US" dirty="0" smtClean="0"/>
              <a:t>other stakeholders.</a:t>
            </a:r>
            <a:endParaRPr lang="en-US" dirty="0"/>
          </a:p>
        </p:txBody>
      </p:sp>
      <p:sp>
        <p:nvSpPr>
          <p:cNvPr id="3" name="Title 2"/>
          <p:cNvSpPr>
            <a:spLocks noGrp="1"/>
          </p:cNvSpPr>
          <p:nvPr>
            <p:ph type="title"/>
          </p:nvPr>
        </p:nvSpPr>
        <p:spPr/>
        <p:txBody>
          <a:bodyPr/>
          <a:lstStyle/>
          <a:p>
            <a:pPr algn="ctr"/>
            <a:r>
              <a:rPr lang="en-US" dirty="0" smtClean="0"/>
              <a:t>Designing job to groups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4026091"/>
          </a:xfrm>
        </p:spPr>
        <p:txBody>
          <a:bodyPr/>
          <a:lstStyle/>
          <a:p>
            <a:r>
              <a:rPr lang="en-US" dirty="0" smtClean="0"/>
              <a:t>Variations in the inputs and outputs of departments;</a:t>
            </a:r>
          </a:p>
          <a:p>
            <a:r>
              <a:rPr lang="en-US" dirty="0" smtClean="0"/>
              <a:t>Estimates of relative importance of different variations;</a:t>
            </a:r>
          </a:p>
          <a:p>
            <a:r>
              <a:rPr lang="en-US" dirty="0" smtClean="0"/>
              <a:t>Establishing the primary tasks of departments;</a:t>
            </a:r>
          </a:p>
          <a:p>
            <a:r>
              <a:rPr lang="en-US" dirty="0" smtClean="0"/>
              <a:t>Descriptions of work roles, status, recruitment and training;</a:t>
            </a:r>
          </a:p>
          <a:p>
            <a:pPr>
              <a:buNone/>
            </a:pPr>
            <a:endParaRPr lang="en-US" dirty="0"/>
          </a:p>
        </p:txBody>
      </p:sp>
      <p:sp>
        <p:nvSpPr>
          <p:cNvPr id="3" name="Title 2"/>
          <p:cNvSpPr>
            <a:spLocks noGrp="1"/>
          </p:cNvSpPr>
          <p:nvPr>
            <p:ph type="title"/>
          </p:nvPr>
        </p:nvSpPr>
        <p:spPr>
          <a:xfrm>
            <a:off x="457200" y="274638"/>
            <a:ext cx="8229600" cy="1554162"/>
          </a:xfrm>
        </p:spPr>
        <p:txBody>
          <a:bodyPr>
            <a:normAutofit fontScale="90000"/>
          </a:bodyPr>
          <a:lstStyle/>
          <a:p>
            <a:r>
              <a:rPr lang="en-US" dirty="0" smtClean="0"/>
              <a:t>Elements of designing jobs through socio-technical system includes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Analysis of communication networks;</a:t>
            </a:r>
          </a:p>
          <a:p>
            <a:r>
              <a:rPr lang="en-US" dirty="0" smtClean="0"/>
              <a:t>Analysis of attitude to work; and</a:t>
            </a:r>
          </a:p>
          <a:p>
            <a:r>
              <a:rPr lang="en-US" dirty="0" smtClean="0"/>
              <a:t>Analysis of the system of remuneration, wages, bonuses etc.</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The autonomous work group is free to decide:</a:t>
            </a:r>
          </a:p>
          <a:p>
            <a:r>
              <a:rPr lang="en-US" dirty="0" smtClean="0"/>
              <a:t>Which working methods will be used;</a:t>
            </a:r>
          </a:p>
          <a:p>
            <a:r>
              <a:rPr lang="en-US" dirty="0" smtClean="0"/>
              <a:t>Who shall belong to the group;</a:t>
            </a:r>
          </a:p>
          <a:p>
            <a:r>
              <a:rPr lang="en-US" dirty="0" smtClean="0"/>
              <a:t>Who shall take charge of directive duties; and</a:t>
            </a:r>
          </a:p>
          <a:p>
            <a:r>
              <a:rPr lang="en-US" dirty="0" smtClean="0"/>
              <a:t>Who shall perform which duties (internal task allocation).</a:t>
            </a:r>
          </a:p>
          <a:p>
            <a:endParaRPr lang="en-US" dirty="0"/>
          </a:p>
        </p:txBody>
      </p:sp>
      <p:sp>
        <p:nvSpPr>
          <p:cNvPr id="3" name="Title 2"/>
          <p:cNvSpPr>
            <a:spLocks noGrp="1"/>
          </p:cNvSpPr>
          <p:nvPr>
            <p:ph type="title"/>
          </p:nvPr>
        </p:nvSpPr>
        <p:spPr/>
        <p:txBody>
          <a:bodyPr>
            <a:normAutofit fontScale="90000"/>
          </a:bodyPr>
          <a:lstStyle/>
          <a:p>
            <a:pPr algn="ctr"/>
            <a:r>
              <a:rPr lang="en-US" sz="4400" dirty="0" smtClean="0"/>
              <a:t>2. Autonomous work group</a:t>
            </a:r>
            <a:br>
              <a:rPr lang="en-US" sz="4400" dirty="0" smtClean="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group is assigned a whole task, in which the mission of the group is sufficiently identifiable and significant that members find the work of the group meaningful.</a:t>
            </a:r>
          </a:p>
          <a:p>
            <a:r>
              <a:rPr lang="en-US" dirty="0" smtClean="0"/>
              <a:t>Workers in the group each have a number of skills required for completion of the group task thus, has the feature of flexibility. If not, procedures are developed to encourage cross-training among members.</a:t>
            </a:r>
            <a:endParaRPr lang="en-US" dirty="0"/>
          </a:p>
        </p:txBody>
      </p:sp>
      <p:sp>
        <p:nvSpPr>
          <p:cNvPr id="3" name="Title 2"/>
          <p:cNvSpPr>
            <a:spLocks noGrp="1"/>
          </p:cNvSpPr>
          <p:nvPr>
            <p:ph type="title"/>
          </p:nvPr>
        </p:nvSpPr>
        <p:spPr/>
        <p:txBody>
          <a:bodyPr>
            <a:normAutofit fontScale="90000"/>
          </a:bodyPr>
          <a:lstStyle/>
          <a:p>
            <a:r>
              <a:rPr lang="en-US" dirty="0" smtClean="0"/>
              <a:t>The main characteristics of this approach includes: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group is given autonomy to make decisions about the methods by which the work is carried out, the scheduling of various activities, the assignment of different individuals to different task, and sometimes the selection of new group members.</a:t>
            </a:r>
          </a:p>
          <a:p>
            <a:r>
              <a:rPr lang="en-US" dirty="0" smtClean="0"/>
              <a:t>Compensation is based on the performance of the group as a whole, rather than on the contributions of individual group members. However, group is free to decide about the ratio among themselves internally. </a:t>
            </a:r>
            <a:endParaRPr lang="en-US" dirty="0"/>
          </a:p>
        </p:txBody>
      </p:sp>
      <p:sp>
        <p:nvSpPr>
          <p:cNvPr id="3" name="Title 2"/>
          <p:cNvSpPr>
            <a:spLocks noGrp="1"/>
          </p:cNvSpPr>
          <p:nvPr>
            <p:ph type="title"/>
          </p:nvPr>
        </p:nvSpPr>
        <p:spPr/>
        <p:txBody>
          <a:bodyPr/>
          <a:lstStyle/>
          <a:p>
            <a:r>
              <a:rPr lang="en-US" dirty="0" smtClean="0"/>
              <a:t>Contd..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  The efforts and spending on job design can be justified through the outcomes it produces in terms of employee motivation, productivity, and quality of work life (QWL). The impact of job design will be seen in motivation, productivity, and QWL by:</a:t>
            </a:r>
            <a:endParaRPr lang="en-US" dirty="0"/>
          </a:p>
        </p:txBody>
      </p:sp>
      <p:sp>
        <p:nvSpPr>
          <p:cNvPr id="3" name="Title 2"/>
          <p:cNvSpPr>
            <a:spLocks noGrp="1"/>
          </p:cNvSpPr>
          <p:nvPr>
            <p:ph type="title"/>
          </p:nvPr>
        </p:nvSpPr>
        <p:spPr/>
        <p:txBody>
          <a:bodyPr>
            <a:normAutofit fontScale="90000"/>
          </a:bodyPr>
          <a:lstStyle/>
          <a:p>
            <a:r>
              <a:rPr lang="en-US" dirty="0" smtClean="0"/>
              <a:t>Impact of job design on motivation, productivity, and QWL</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624078" indent="-514350">
              <a:buFont typeface="+mj-lt"/>
              <a:buAutoNum type="arabicPeriod"/>
            </a:pPr>
            <a:r>
              <a:rPr lang="en-US" b="1" dirty="0" smtClean="0"/>
              <a:t>Altering the basic relationship between a person and what he/she does on the job: </a:t>
            </a:r>
            <a:r>
              <a:rPr lang="en-US" dirty="0" smtClean="0"/>
              <a:t>The job design process alters basic relations between employees and their jobs and, as a result, they work for the organizational goals (high productivity), and sacrifice individual interests for the organizational interests (motivation due to interesting, compatible, and rewarding work), and both of these contribute to improving the quality of work life.</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a:r>
              <a:rPr lang="en-US" dirty="0"/>
              <a:t>Job Design</a:t>
            </a:r>
          </a:p>
        </p:txBody>
      </p:sp>
      <p:sp>
        <p:nvSpPr>
          <p:cNvPr id="40963" name="Rectangle 3"/>
          <p:cNvSpPr>
            <a:spLocks noGrp="1" noChangeArrowheads="1"/>
          </p:cNvSpPr>
          <p:nvPr>
            <p:ph type="body" idx="1"/>
          </p:nvPr>
        </p:nvSpPr>
        <p:spPr/>
        <p:txBody>
          <a:bodyPr/>
          <a:lstStyle/>
          <a:p>
            <a:r>
              <a:rPr lang="en-US"/>
              <a:t>Job design is any activity that involves the alteration of the very characteristics/ dimensions of jobs with the intent of increasing both the personal and work outcomes. </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2. Changing behavior at work: </a:t>
            </a:r>
          </a:p>
          <a:p>
            <a:pPr>
              <a:buNone/>
            </a:pPr>
            <a:r>
              <a:rPr lang="en-US" dirty="0" smtClean="0"/>
              <a:t>	compatible, interesting and rewarding job stimulates the positive work behavior and attitude and thus, leading to motivation, productivity, and QWL.</a:t>
            </a:r>
          </a:p>
          <a:p>
            <a:pPr>
              <a:buNone/>
            </a:pPr>
            <a:endParaRPr lang="en-US" dirty="0"/>
          </a:p>
        </p:txBody>
      </p:sp>
      <p:sp>
        <p:nvSpPr>
          <p:cNvPr id="3" name="Title 2"/>
          <p:cNvSpPr>
            <a:spLocks noGrp="1"/>
          </p:cNvSpPr>
          <p:nvPr>
            <p:ph type="title"/>
          </p:nvPr>
        </p:nvSpPr>
        <p:spPr/>
        <p:txBody>
          <a:bodyPr/>
          <a:lstStyle/>
          <a:p>
            <a:r>
              <a:rPr lang="en-US" dirty="0" err="1" smtClean="0"/>
              <a:t>Contd</a:t>
            </a:r>
            <a:r>
              <a:rPr lang="en-US"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3. Offering numerous opportunities for initiating other organizational change:</a:t>
            </a:r>
          </a:p>
          <a:p>
            <a:pPr>
              <a:buNone/>
            </a:pPr>
            <a:r>
              <a:rPr lang="en-US" dirty="0" smtClean="0"/>
              <a:t>	Any change in work require training to enhance the skills of the people work on it. In addition, the job design project might bring a lot of opportunities in the social and technical dimensions of the organization and offers a lot of opportunities for improvements in various functional areas of the organization by improving the work life of the people. </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4. Humanizing people at work:</a:t>
            </a:r>
          </a:p>
          <a:p>
            <a:pPr>
              <a:buNone/>
            </a:pPr>
            <a:r>
              <a:rPr lang="en-US" dirty="0" smtClean="0"/>
              <a:t>	Job design fulfills both intrinsic and extrinsic needs thus, their motivation towards growth and personal development will increase. These changes will have a direct impact on the quality of work life and humanness at work. </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r>
              <a:rPr lang="en-US" sz="4000" b="1" dirty="0" smtClean="0"/>
              <a:t>Human Resource Planning</a:t>
            </a:r>
            <a:endParaRPr lang="en-US" sz="4000" b="1" dirty="0"/>
          </a:p>
        </p:txBody>
      </p:sp>
      <p:sp>
        <p:nvSpPr>
          <p:cNvPr id="3" name="Title 2"/>
          <p:cNvSpPr>
            <a:spLocks noGrp="1"/>
          </p:cNvSpPr>
          <p:nvPr>
            <p:ph type="title"/>
          </p:nvPr>
        </p:nvSpPr>
        <p:spPr/>
        <p:txBody>
          <a:bodyPr/>
          <a:lstStyle/>
          <a:p>
            <a:pPr algn="ctr"/>
            <a:r>
              <a:rPr lang="en-US" dirty="0" smtClean="0"/>
              <a:t>UNIT - 4</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p:cNvSpPr>
            <a:spLocks noGrp="1" noChangeArrowheads="1"/>
          </p:cNvSpPr>
          <p:nvPr>
            <p:ph type="title"/>
          </p:nvPr>
        </p:nvSpPr>
        <p:spPr>
          <a:xfrm>
            <a:off x="457200" y="304800"/>
            <a:ext cx="8229600" cy="1096963"/>
          </a:xfrm>
        </p:spPr>
        <p:txBody>
          <a:bodyPr>
            <a:normAutofit fontScale="90000"/>
          </a:bodyPr>
          <a:lstStyle/>
          <a:p>
            <a:pPr eaLnBrk="1" hangingPunct="1">
              <a:defRPr/>
            </a:pPr>
            <a:r>
              <a:rPr lang="en-US" sz="4000" smtClean="0">
                <a:effectLst>
                  <a:outerShdw blurRad="38100" dist="38100" dir="2700000" algn="tl">
                    <a:srgbClr val="C0C0C0"/>
                  </a:outerShdw>
                </a:effectLst>
              </a:rPr>
              <a:t>Human Resources as a Core Competency</a:t>
            </a:r>
          </a:p>
        </p:txBody>
      </p:sp>
      <p:sp>
        <p:nvSpPr>
          <p:cNvPr id="3075" name="Rectangle 6"/>
          <p:cNvSpPr>
            <a:spLocks noGrp="1" noChangeArrowheads="1"/>
          </p:cNvSpPr>
          <p:nvPr>
            <p:ph type="body" idx="1"/>
          </p:nvPr>
        </p:nvSpPr>
        <p:spPr>
          <a:xfrm>
            <a:off x="457200" y="1447800"/>
            <a:ext cx="8229600" cy="4678363"/>
          </a:xfrm>
        </p:spPr>
        <p:txBody>
          <a:bodyPr/>
          <a:lstStyle/>
          <a:p>
            <a:pPr eaLnBrk="1" hangingPunct="1"/>
            <a:r>
              <a:rPr lang="en-US" b="1" smtClean="0"/>
              <a:t>Strategic Human Resources Management</a:t>
            </a:r>
          </a:p>
          <a:p>
            <a:pPr lvl="1" eaLnBrk="1" hangingPunct="1"/>
            <a:r>
              <a:rPr lang="en-US" smtClean="0"/>
              <a:t>Organizational use of employees to gain or keep a competitive advantage against competitors.</a:t>
            </a:r>
          </a:p>
          <a:p>
            <a:pPr eaLnBrk="1" hangingPunct="1"/>
            <a:r>
              <a:rPr lang="en-US" b="1" smtClean="0"/>
              <a:t>Core Competency</a:t>
            </a:r>
          </a:p>
          <a:p>
            <a:pPr lvl="1" eaLnBrk="1" hangingPunct="1"/>
            <a:r>
              <a:rPr lang="en-US" smtClean="0"/>
              <a:t>A unique capability in the organization that creates high value and that differentiates the organization in its domain.</a:t>
            </a:r>
          </a:p>
          <a:p>
            <a:pPr eaLnBrk="1" hangingPunct="1"/>
            <a:endParaRPr lang="en-US"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2"/>
          <p:cNvSpPr txBox="1">
            <a:spLocks noGrp="1"/>
          </p:cNvSpPr>
          <p:nvPr/>
        </p:nvSpPr>
        <p:spPr bwMode="auto">
          <a:xfrm>
            <a:off x="685800" y="6477000"/>
            <a:ext cx="4114800" cy="228600"/>
          </a:xfrm>
          <a:prstGeom prst="rect">
            <a:avLst/>
          </a:prstGeom>
          <a:noFill/>
          <a:ln w="9525">
            <a:noFill/>
            <a:miter lim="800000"/>
            <a:headEnd/>
            <a:tailEnd/>
          </a:ln>
        </p:spPr>
        <p:txBody>
          <a:bodyPr lIns="0" rIns="0" bIns="0" anchor="b"/>
          <a:lstStyle/>
          <a:p>
            <a:pPr eaLnBrk="1" hangingPunct="1"/>
            <a:r>
              <a:rPr lang="en-US" sz="1000"/>
              <a:t>. </a:t>
            </a:r>
          </a:p>
        </p:txBody>
      </p:sp>
      <p:pic>
        <p:nvPicPr>
          <p:cNvPr id="4099" name="Picture 6" descr="C:\My Documents\PowerPoint Files\Books\South-Western\HRM10e\HRM10e GIFS\02-01.gif"/>
          <p:cNvPicPr>
            <a:picLocks noChangeAspect="1" noChangeArrowheads="1"/>
          </p:cNvPicPr>
          <p:nvPr/>
        </p:nvPicPr>
        <p:blipFill>
          <a:blip r:embed="rId2"/>
          <a:srcRect/>
          <a:stretch>
            <a:fillRect/>
          </a:stretch>
        </p:blipFill>
        <p:spPr bwMode="auto">
          <a:xfrm>
            <a:off x="896938" y="1101725"/>
            <a:ext cx="7350125" cy="5451475"/>
          </a:xfrm>
          <a:prstGeom prst="rect">
            <a:avLst/>
          </a:prstGeom>
          <a:noFill/>
          <a:ln w="9525">
            <a:noFill/>
            <a:miter lim="800000"/>
            <a:headEnd/>
            <a:tailEnd/>
          </a:ln>
        </p:spPr>
      </p:pic>
      <p:sp>
        <p:nvSpPr>
          <p:cNvPr id="349186" name="AutoShape 2"/>
          <p:cNvSpPr>
            <a:spLocks noChangeArrowheads="1"/>
          </p:cNvSpPr>
          <p:nvPr/>
        </p:nvSpPr>
        <p:spPr bwMode="blackWhite">
          <a:xfrm>
            <a:off x="381000" y="381000"/>
            <a:ext cx="8077200" cy="609600"/>
          </a:xfrm>
          <a:prstGeom prst="roundRect">
            <a:avLst>
              <a:gd name="adj" fmla="val 32815"/>
            </a:avLst>
          </a:prstGeom>
          <a:gradFill rotWithShape="0">
            <a:gsLst>
              <a:gs pos="0">
                <a:srgbClr val="5E2F00"/>
              </a:gs>
              <a:gs pos="50000">
                <a:srgbClr val="CC6600"/>
              </a:gs>
              <a:gs pos="100000">
                <a:srgbClr val="5E2F00"/>
              </a:gs>
            </a:gsLst>
            <a:lin ang="5400000" scaled="1"/>
          </a:gradFill>
          <a:ln w="9525">
            <a:solidFill>
              <a:schemeClr val="tx1"/>
            </a:solidFill>
            <a:round/>
            <a:headEnd/>
            <a:tailEnd/>
          </a:ln>
          <a:effectLst>
            <a:outerShdw dist="107763" dir="2700000" algn="ctr" rotWithShape="0">
              <a:schemeClr val="tx1">
                <a:alpha val="50000"/>
              </a:schemeClr>
            </a:outerShdw>
          </a:effectLst>
        </p:spPr>
        <p:txBody>
          <a:bodyPr anchor="ctr" anchorCtr="1"/>
          <a:lstStyle/>
          <a:p>
            <a:pPr algn="ctr" eaLnBrk="1" hangingPunct="1">
              <a:defRPr/>
            </a:pPr>
            <a:r>
              <a:rPr lang="en-US" sz="4000" i="1">
                <a:solidFill>
                  <a:schemeClr val="tx2"/>
                </a:solidFill>
                <a:effectLst>
                  <a:outerShdw blurRad="38100" dist="38100" dir="2700000" algn="tl">
                    <a:srgbClr val="FFFFFF"/>
                  </a:outerShdw>
                </a:effectLst>
              </a:rPr>
              <a:t> Possible HR Areas for Core Competencies</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	HRP is the process of acquiring and utilizing HR in the organization. It ensures that the organization has the right number of employees at the right place at the right time so that critical HR problems will be solved as and when they occur.</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It is related with the planning of HR based on organizations’ strategic planning</a:t>
            </a:r>
          </a:p>
          <a:p>
            <a:r>
              <a:rPr lang="en-US" dirty="0" smtClean="0"/>
              <a:t>It helps to estimate the demand and supply of manpower for the future to achieve a company’s objectives</a:t>
            </a:r>
          </a:p>
          <a:p>
            <a:r>
              <a:rPr lang="en-US" dirty="0" smtClean="0"/>
              <a:t>It assures that a sufficient number and quality of motivated manpower is available in the organization</a:t>
            </a:r>
          </a:p>
          <a:p>
            <a:r>
              <a:rPr lang="en-US" dirty="0" smtClean="0"/>
              <a:t>It assist in utilizing HR in a cost-effective and efficient manner</a:t>
            </a:r>
          </a:p>
          <a:p>
            <a:r>
              <a:rPr lang="en-US" dirty="0" smtClean="0"/>
              <a:t>It develops a mechanism to monitor and evaluate the implementation of HR planning.</a:t>
            </a:r>
          </a:p>
          <a:p>
            <a:endParaRPr lang="en-US" dirty="0" smtClean="0"/>
          </a:p>
          <a:p>
            <a:endParaRPr lang="en-US" dirty="0"/>
          </a:p>
        </p:txBody>
      </p:sp>
      <p:sp>
        <p:nvSpPr>
          <p:cNvPr id="3" name="Title 2"/>
          <p:cNvSpPr>
            <a:spLocks noGrp="1"/>
          </p:cNvSpPr>
          <p:nvPr>
            <p:ph type="title"/>
          </p:nvPr>
        </p:nvSpPr>
        <p:spPr/>
        <p:txBody>
          <a:bodyPr/>
          <a:lstStyle/>
          <a:p>
            <a:r>
              <a:rPr lang="en-US" dirty="0" smtClean="0"/>
              <a:t>Characteristics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buAutoNum type="arabicPeriod"/>
            </a:pPr>
            <a:r>
              <a:rPr lang="en-US" dirty="0" smtClean="0"/>
              <a:t>Traditional Approach</a:t>
            </a:r>
          </a:p>
          <a:p>
            <a:pPr marL="624078" indent="-514350"/>
            <a:r>
              <a:rPr lang="en-US" dirty="0" smtClean="0"/>
              <a:t>‘HARD’ HRM approach</a:t>
            </a:r>
          </a:p>
          <a:p>
            <a:pPr marL="624078" indent="-514350"/>
            <a:r>
              <a:rPr lang="en-US" dirty="0" smtClean="0"/>
              <a:t>It makes sure that an organization has right number of employees in the right place at the right time to fulfill organizational needs.</a:t>
            </a:r>
          </a:p>
          <a:p>
            <a:pPr marL="624078" indent="-514350"/>
            <a:r>
              <a:rPr lang="en-US" dirty="0" smtClean="0"/>
              <a:t>Uses many qualitative and quantitative approach to forecast demand and supply.</a:t>
            </a:r>
          </a:p>
          <a:p>
            <a:pPr marL="624078" indent="-514350"/>
            <a:r>
              <a:rPr lang="en-US" dirty="0" smtClean="0"/>
              <a:t>According to this approach, HRP comprises:</a:t>
            </a:r>
            <a:endParaRPr lang="en-US" dirty="0"/>
          </a:p>
        </p:txBody>
      </p:sp>
      <p:sp>
        <p:nvSpPr>
          <p:cNvPr id="3" name="Title 2"/>
          <p:cNvSpPr>
            <a:spLocks noGrp="1"/>
          </p:cNvSpPr>
          <p:nvPr>
            <p:ph type="title"/>
          </p:nvPr>
        </p:nvSpPr>
        <p:spPr/>
        <p:txBody>
          <a:bodyPr/>
          <a:lstStyle/>
          <a:p>
            <a:r>
              <a:rPr lang="en-US" dirty="0" smtClean="0"/>
              <a:t>Approach to HRP</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Forecasting future HR demand</a:t>
            </a:r>
          </a:p>
          <a:p>
            <a:r>
              <a:rPr lang="en-US" dirty="0" smtClean="0"/>
              <a:t>Consideration of changes in HR utilization and the effect of this on the demand of manpower.</a:t>
            </a:r>
          </a:p>
          <a:p>
            <a:r>
              <a:rPr lang="en-US" dirty="0" smtClean="0"/>
              <a:t>Analysis of current HR using HRIS of the organization.</a:t>
            </a:r>
          </a:p>
          <a:p>
            <a:r>
              <a:rPr lang="en-US" dirty="0" smtClean="0"/>
              <a:t>Forecasting of internal HR supply.</a:t>
            </a:r>
          </a:p>
          <a:p>
            <a:r>
              <a:rPr lang="en-US" dirty="0" smtClean="0"/>
              <a:t>Forecasting of external HR supply.</a:t>
            </a:r>
          </a:p>
          <a:p>
            <a:r>
              <a:rPr lang="en-US" dirty="0" smtClean="0"/>
              <a:t>Reconciliation of forecast and feedback.</a:t>
            </a:r>
          </a:p>
          <a:p>
            <a:r>
              <a:rPr lang="en-US" dirty="0" smtClean="0"/>
              <a:t>Decisions and plan.</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4638"/>
            <a:ext cx="8229600" cy="944562"/>
          </a:xfrm>
        </p:spPr>
        <p:txBody>
          <a:bodyPr/>
          <a:lstStyle/>
          <a:p>
            <a:r>
              <a:rPr lang="en-US" sz="3400"/>
              <a:t>Job Design Methods/Approaches</a:t>
            </a:r>
          </a:p>
        </p:txBody>
      </p:sp>
      <p:sp>
        <p:nvSpPr>
          <p:cNvPr id="43011" name="Rectangle 3"/>
          <p:cNvSpPr>
            <a:spLocks noGrp="1" noChangeArrowheads="1"/>
          </p:cNvSpPr>
          <p:nvPr>
            <p:ph type="body" idx="1"/>
          </p:nvPr>
        </p:nvSpPr>
        <p:spPr>
          <a:xfrm>
            <a:off x="457200" y="1219200"/>
            <a:ext cx="8229600" cy="4906963"/>
          </a:xfrm>
        </p:spPr>
        <p:txBody>
          <a:bodyPr/>
          <a:lstStyle/>
          <a:p>
            <a:r>
              <a:rPr lang="en-US"/>
              <a:t>Scientific Management Approach</a:t>
            </a:r>
          </a:p>
          <a:p>
            <a:r>
              <a:rPr lang="en-US"/>
              <a:t>Herzberg’s Motivation-Hygiene Theory</a:t>
            </a:r>
          </a:p>
          <a:p>
            <a:r>
              <a:rPr lang="en-US"/>
              <a:t>Job Rotation</a:t>
            </a:r>
          </a:p>
          <a:p>
            <a:r>
              <a:rPr lang="en-US"/>
              <a:t>Job Enlargement</a:t>
            </a:r>
          </a:p>
          <a:p>
            <a:r>
              <a:rPr lang="en-US"/>
              <a:t>Job Enrichment</a:t>
            </a:r>
          </a:p>
          <a:p>
            <a:r>
              <a:rPr lang="en-US"/>
              <a:t>Job Characteristics Approach</a:t>
            </a:r>
          </a:p>
          <a:p>
            <a:r>
              <a:rPr lang="en-US"/>
              <a:t>The Socio-Technical Systems Approach</a:t>
            </a:r>
          </a:p>
          <a:p>
            <a:r>
              <a:rPr lang="en-US"/>
              <a:t>Autonomous Work Group</a:t>
            </a:r>
          </a:p>
          <a:p>
            <a:endParaRPr lang="en-US"/>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dirty="0" smtClean="0"/>
              <a:t>2. Strategic Approach</a:t>
            </a:r>
          </a:p>
          <a:p>
            <a:r>
              <a:rPr lang="en-US" dirty="0" smtClean="0"/>
              <a:t>HRP is taken to be the result of interaction among environmental developments, HR strategy, and business strategy.</a:t>
            </a:r>
          </a:p>
          <a:p>
            <a:r>
              <a:rPr lang="en-US" dirty="0" smtClean="0"/>
              <a:t>Assumes that, together with the ‘Hard’ prediction of HR requirements, it is also necessary to make the prediction of soft factors such as employee creativity, innovative practices, and work flexibility required in the organization to meet the changing demands of </a:t>
            </a:r>
            <a:r>
              <a:rPr lang="en-US" smtClean="0"/>
              <a:t>the environment</a:t>
            </a:r>
            <a:r>
              <a:rPr lang="en-US" dirty="0" smtClean="0"/>
              <a:t>.</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soft HR planning is directed toward the following activities:</a:t>
            </a:r>
          </a:p>
          <a:p>
            <a:pPr marL="624078" indent="-514350">
              <a:buAutoNum type="arabicPeriod"/>
            </a:pPr>
            <a:r>
              <a:rPr lang="en-US" dirty="0" smtClean="0"/>
              <a:t>Defining where the organization wants to be in the future.</a:t>
            </a:r>
          </a:p>
          <a:p>
            <a:pPr marL="624078" indent="-514350">
              <a:buAutoNum type="arabicPeriod"/>
            </a:pPr>
            <a:r>
              <a:rPr lang="en-US" dirty="0" smtClean="0"/>
              <a:t>Defining where the organization is at the moment.</a:t>
            </a:r>
          </a:p>
          <a:p>
            <a:pPr marL="624078" indent="-514350">
              <a:buAutoNum type="arabicPeriod"/>
            </a:pPr>
            <a:r>
              <a:rPr lang="en-US" dirty="0" smtClean="0"/>
              <a:t>Analyzing environmental influences and trends.</a:t>
            </a:r>
          </a:p>
          <a:p>
            <a:pPr marL="624078" indent="-514350">
              <a:buAutoNum type="arabicPeriod"/>
            </a:pPr>
            <a:r>
              <a:rPr lang="en-US" dirty="0" smtClean="0"/>
              <a:t>Formulation of plans to effect the desired changes and to </a:t>
            </a:r>
            <a:r>
              <a:rPr lang="en-US" smtClean="0"/>
              <a:t>ease transition.</a:t>
            </a:r>
            <a:endParaRPr lang="en-US" dirty="0" smtClean="0"/>
          </a:p>
          <a:p>
            <a:pPr marL="624078" indent="-514350">
              <a:buAutoNum type="arabicPeriod"/>
            </a:pPr>
            <a:endParaRPr lang="en-US" dirty="0" smtClean="0"/>
          </a:p>
          <a:p>
            <a:pPr marL="624078" indent="-514350">
              <a:buAutoNum type="arabicPeriod"/>
            </a:pP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	HRP attempts to provide sufficient manpower required to fulfill business objective/s through satisfying those demands and generally divided into following five phases:</a:t>
            </a:r>
            <a:endParaRPr lang="en-US" dirty="0"/>
          </a:p>
        </p:txBody>
      </p:sp>
      <p:sp>
        <p:nvSpPr>
          <p:cNvPr id="3" name="Title 2"/>
          <p:cNvSpPr>
            <a:spLocks noGrp="1"/>
          </p:cNvSpPr>
          <p:nvPr>
            <p:ph type="title"/>
          </p:nvPr>
        </p:nvSpPr>
        <p:spPr/>
        <p:txBody>
          <a:bodyPr/>
          <a:lstStyle/>
          <a:p>
            <a:r>
              <a:rPr lang="en-US" dirty="0" smtClean="0"/>
              <a:t>HRP Process</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Socio economic</a:t>
            </a:r>
          </a:p>
          <a:p>
            <a:r>
              <a:rPr lang="en-US" dirty="0" smtClean="0"/>
              <a:t>political</a:t>
            </a:r>
          </a:p>
          <a:p>
            <a:r>
              <a:rPr lang="en-US" dirty="0" smtClean="0"/>
              <a:t>Technological</a:t>
            </a:r>
          </a:p>
          <a:p>
            <a:r>
              <a:rPr lang="en-US" dirty="0" smtClean="0"/>
              <a:t>Organizational objectives and planning</a:t>
            </a:r>
          </a:p>
          <a:p>
            <a:r>
              <a:rPr lang="en-US" dirty="0" smtClean="0"/>
              <a:t>Annual operational plan</a:t>
            </a:r>
          </a:p>
          <a:p>
            <a:r>
              <a:rPr lang="en-US" dirty="0" smtClean="0"/>
              <a:t>Organizational culture</a:t>
            </a:r>
            <a:endParaRPr lang="en-US" dirty="0"/>
          </a:p>
        </p:txBody>
      </p:sp>
      <p:sp>
        <p:nvSpPr>
          <p:cNvPr id="3" name="Title 2"/>
          <p:cNvSpPr>
            <a:spLocks noGrp="1"/>
          </p:cNvSpPr>
          <p:nvPr>
            <p:ph type="title"/>
          </p:nvPr>
        </p:nvSpPr>
        <p:spPr/>
        <p:txBody>
          <a:bodyPr>
            <a:normAutofit fontScale="90000"/>
          </a:bodyPr>
          <a:lstStyle/>
          <a:p>
            <a:r>
              <a:rPr lang="en-US" dirty="0" smtClean="0"/>
              <a:t>Phase 1: Environmental Analysis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Assessment of current HR skills and knowledge based on the information provided by HRI and HRIS.</a:t>
            </a:r>
            <a:endParaRPr lang="en-US" dirty="0"/>
          </a:p>
        </p:txBody>
      </p:sp>
      <p:sp>
        <p:nvSpPr>
          <p:cNvPr id="3" name="Title 2"/>
          <p:cNvSpPr>
            <a:spLocks noGrp="1"/>
          </p:cNvSpPr>
          <p:nvPr>
            <p:ph type="title"/>
          </p:nvPr>
        </p:nvSpPr>
        <p:spPr/>
        <p:txBody>
          <a:bodyPr>
            <a:normAutofit fontScale="90000"/>
          </a:bodyPr>
          <a:lstStyle/>
          <a:p>
            <a:r>
              <a:rPr lang="en-US" dirty="0" smtClean="0"/>
              <a:t>Phase 2: Determining HR objectives and policies</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Determination of HR demand</a:t>
            </a:r>
          </a:p>
          <a:p>
            <a:r>
              <a:rPr lang="en-US" dirty="0" smtClean="0"/>
              <a:t>Determination of HR supply</a:t>
            </a:r>
            <a:endParaRPr lang="en-US" dirty="0"/>
          </a:p>
        </p:txBody>
      </p:sp>
      <p:sp>
        <p:nvSpPr>
          <p:cNvPr id="3" name="Title 2"/>
          <p:cNvSpPr>
            <a:spLocks noGrp="1"/>
          </p:cNvSpPr>
          <p:nvPr>
            <p:ph type="title"/>
          </p:nvPr>
        </p:nvSpPr>
        <p:spPr/>
        <p:txBody>
          <a:bodyPr>
            <a:normAutofit fontScale="90000"/>
          </a:bodyPr>
          <a:lstStyle/>
          <a:p>
            <a:r>
              <a:rPr lang="en-US" dirty="0" smtClean="0"/>
              <a:t>Phase 3: Human resource forecast</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Recruitment, selection, and socialization</a:t>
            </a:r>
          </a:p>
          <a:p>
            <a:r>
              <a:rPr lang="en-US" dirty="0" smtClean="0"/>
              <a:t>Training and development</a:t>
            </a:r>
          </a:p>
          <a:p>
            <a:r>
              <a:rPr lang="en-US" dirty="0" smtClean="0"/>
              <a:t>Job analysis and evaluation</a:t>
            </a:r>
          </a:p>
          <a:p>
            <a:r>
              <a:rPr lang="en-US" dirty="0" smtClean="0"/>
              <a:t>Transfer and promotion</a:t>
            </a:r>
          </a:p>
          <a:p>
            <a:r>
              <a:rPr lang="en-US" dirty="0" smtClean="0"/>
              <a:t>Career development</a:t>
            </a:r>
            <a:endParaRPr lang="en-US" dirty="0"/>
          </a:p>
        </p:txBody>
      </p:sp>
      <p:sp>
        <p:nvSpPr>
          <p:cNvPr id="3" name="Title 2"/>
          <p:cNvSpPr>
            <a:spLocks noGrp="1"/>
          </p:cNvSpPr>
          <p:nvPr>
            <p:ph type="title"/>
          </p:nvPr>
        </p:nvSpPr>
        <p:spPr/>
        <p:txBody>
          <a:bodyPr/>
          <a:lstStyle/>
          <a:p>
            <a:r>
              <a:rPr lang="en-US" dirty="0" smtClean="0"/>
              <a:t>Phase 4: Action plan</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Compare HR objective with achievement</a:t>
            </a:r>
          </a:p>
          <a:p>
            <a:r>
              <a:rPr lang="en-US" dirty="0" smtClean="0"/>
              <a:t>Monitoring the degree of attainment of </a:t>
            </a:r>
            <a:r>
              <a:rPr lang="en-US" smtClean="0"/>
              <a:t>HR objectives.</a:t>
            </a:r>
            <a:endParaRPr lang="en-US"/>
          </a:p>
        </p:txBody>
      </p:sp>
      <p:sp>
        <p:nvSpPr>
          <p:cNvPr id="3" name="Title 2"/>
          <p:cNvSpPr>
            <a:spLocks noGrp="1"/>
          </p:cNvSpPr>
          <p:nvPr>
            <p:ph type="title"/>
          </p:nvPr>
        </p:nvSpPr>
        <p:spPr/>
        <p:txBody>
          <a:bodyPr/>
          <a:lstStyle/>
          <a:p>
            <a:r>
              <a:rPr lang="en-US" dirty="0" smtClean="0"/>
              <a:t>Phase 5: Control and evaluation</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buAutoNum type="arabicPeriod"/>
            </a:pPr>
            <a:r>
              <a:rPr lang="en-US" b="1" dirty="0" smtClean="0"/>
              <a:t>Business planning </a:t>
            </a:r>
            <a:r>
              <a:rPr lang="en-US" dirty="0" smtClean="0"/>
              <a:t>- includes following planning activities:</a:t>
            </a:r>
          </a:p>
          <a:p>
            <a:pPr marL="624078" indent="-514350">
              <a:buAutoNum type="alphaLcPeriod"/>
            </a:pPr>
            <a:r>
              <a:rPr lang="en-US" b="1" dirty="0" smtClean="0"/>
              <a:t>Strategic planning: </a:t>
            </a:r>
          </a:p>
          <a:p>
            <a:pPr marL="624078" indent="-514350"/>
            <a:r>
              <a:rPr lang="en-US" dirty="0" smtClean="0"/>
              <a:t>Prepared for a long period of time</a:t>
            </a:r>
          </a:p>
          <a:p>
            <a:pPr marL="624078" indent="-514350"/>
            <a:r>
              <a:rPr lang="en-US" dirty="0" smtClean="0"/>
              <a:t>Includes corporate philosophy, environment scanning and constraints, objective and goals, and long term strategies.</a:t>
            </a:r>
          </a:p>
          <a:p>
            <a:pPr marL="624078" indent="-514350"/>
            <a:r>
              <a:rPr lang="en-US" dirty="0" smtClean="0"/>
              <a:t>Prepared with the involvement and direction of the CEO.</a:t>
            </a:r>
            <a:endParaRPr lang="en-US" dirty="0"/>
          </a:p>
        </p:txBody>
      </p:sp>
      <p:sp>
        <p:nvSpPr>
          <p:cNvPr id="3" name="Title 2"/>
          <p:cNvSpPr>
            <a:spLocks noGrp="1"/>
          </p:cNvSpPr>
          <p:nvPr>
            <p:ph type="title"/>
          </p:nvPr>
        </p:nvSpPr>
        <p:spPr/>
        <p:txBody>
          <a:bodyPr>
            <a:normAutofit/>
          </a:bodyPr>
          <a:lstStyle/>
          <a:p>
            <a:r>
              <a:rPr lang="en-US" sz="3200" dirty="0" smtClean="0"/>
              <a:t>Relationship of HR planning to strategic planning/business planning</a:t>
            </a:r>
            <a:endParaRPr lang="en-US" sz="32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b. Operational planning:</a:t>
            </a:r>
          </a:p>
          <a:p>
            <a:pPr>
              <a:buNone/>
            </a:pPr>
            <a:r>
              <a:rPr lang="en-US" b="1" dirty="0" smtClean="0"/>
              <a:t> </a:t>
            </a:r>
          </a:p>
          <a:p>
            <a:r>
              <a:rPr lang="en-US" dirty="0" smtClean="0"/>
              <a:t>Includes the middle range operational activities for the period of 3-5 years.</a:t>
            </a:r>
          </a:p>
          <a:p>
            <a:r>
              <a:rPr lang="en-US" dirty="0" smtClean="0"/>
              <a:t>Helps the implementation of strategic plan.</a:t>
            </a:r>
          </a:p>
          <a:p>
            <a:r>
              <a:rPr lang="en-US" dirty="0" smtClean="0"/>
              <a:t>Comprised with planned </a:t>
            </a:r>
            <a:r>
              <a:rPr lang="en-US" dirty="0" err="1" smtClean="0"/>
              <a:t>programmes</a:t>
            </a:r>
            <a:r>
              <a:rPr lang="en-US" dirty="0" smtClean="0"/>
              <a:t>, </a:t>
            </a:r>
            <a:r>
              <a:rPr lang="en-US" dirty="0" err="1" smtClean="0"/>
              <a:t>organisational</a:t>
            </a:r>
            <a:r>
              <a:rPr lang="en-US" dirty="0" smtClean="0"/>
              <a:t> strategies, and plan for entry into new business.</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Developed by F. W. Tailor.</a:t>
            </a:r>
          </a:p>
          <a:p>
            <a:r>
              <a:rPr lang="en-US" dirty="0" smtClean="0"/>
              <a:t>Planned task for every workman.</a:t>
            </a:r>
          </a:p>
          <a:p>
            <a:r>
              <a:rPr lang="en-US" dirty="0" smtClean="0"/>
              <a:t>Task specifies not only what is to be done, but also how it is to be done and the exact time allowed for doing it.</a:t>
            </a:r>
          </a:p>
          <a:p>
            <a:r>
              <a:rPr lang="en-US" dirty="0" smtClean="0"/>
              <a:t>Cost effective approach.</a:t>
            </a:r>
          </a:p>
          <a:p>
            <a:r>
              <a:rPr lang="en-US" dirty="0" smtClean="0"/>
              <a:t>Using this approach, first designing jobs and then finding/fitting people to the job.</a:t>
            </a:r>
            <a:endParaRPr lang="en-US" dirty="0"/>
          </a:p>
        </p:txBody>
      </p:sp>
      <p:sp>
        <p:nvSpPr>
          <p:cNvPr id="3" name="Title 2"/>
          <p:cNvSpPr>
            <a:spLocks noGrp="1"/>
          </p:cNvSpPr>
          <p:nvPr>
            <p:ph type="title"/>
          </p:nvPr>
        </p:nvSpPr>
        <p:spPr/>
        <p:txBody>
          <a:bodyPr>
            <a:normAutofit fontScale="90000"/>
          </a:bodyPr>
          <a:lstStyle/>
          <a:p>
            <a:r>
              <a:rPr lang="en-US" dirty="0" smtClean="0"/>
              <a:t>Scientific Management Approach</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c. Annual budget:</a:t>
            </a:r>
          </a:p>
          <a:p>
            <a:r>
              <a:rPr lang="en-US" dirty="0" smtClean="0"/>
              <a:t>Annual budget is required to reach strategic and operational plans at the implementation level.</a:t>
            </a:r>
          </a:p>
          <a:p>
            <a:r>
              <a:rPr lang="en-US" dirty="0" smtClean="0"/>
              <a:t>Consists of an annual budget, fixing performance goals, </a:t>
            </a:r>
            <a:r>
              <a:rPr lang="en-US" dirty="0" err="1" smtClean="0"/>
              <a:t>programmes</a:t>
            </a:r>
            <a:r>
              <a:rPr lang="en-US" dirty="0" smtClean="0"/>
              <a:t> and assignments, and monitoring and evaluation with objective indicators and explicit responsibility.</a:t>
            </a:r>
            <a:endParaRPr lang="en-US" dirty="0"/>
          </a:p>
        </p:txBody>
      </p:sp>
      <p:sp>
        <p:nvSpPr>
          <p:cNvPr id="3" name="Title 2"/>
          <p:cNvSpPr>
            <a:spLocks noGrp="1"/>
          </p:cNvSpPr>
          <p:nvPr>
            <p:ph type="title"/>
          </p:nvPr>
        </p:nvSpPr>
        <p:spPr/>
        <p:txBody>
          <a:bodyPr/>
          <a:lstStyle/>
          <a:p>
            <a:r>
              <a:rPr lang="en-US" dirty="0" smtClean="0"/>
              <a:t>  </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buNone/>
            </a:pPr>
            <a:r>
              <a:rPr lang="en-US" b="1" dirty="0" smtClean="0"/>
              <a:t>a. Issue analysis:</a:t>
            </a:r>
          </a:p>
          <a:p>
            <a:pPr marL="624078" indent="-514350"/>
            <a:r>
              <a:rPr lang="en-US" dirty="0" smtClean="0"/>
              <a:t>Made to support the implementation of long term strategic planning.</a:t>
            </a:r>
          </a:p>
          <a:p>
            <a:pPr marL="624078" indent="-514350"/>
            <a:r>
              <a:rPr lang="en-US" dirty="0" smtClean="0"/>
              <a:t>Based on strategic planning issues, business needs, external environmental factors, availability of internal resources and other implications are to be identified.</a:t>
            </a:r>
          </a:p>
          <a:p>
            <a:pPr marL="624078" indent="-514350"/>
            <a:endParaRPr lang="en-US" dirty="0"/>
          </a:p>
        </p:txBody>
      </p:sp>
      <p:sp>
        <p:nvSpPr>
          <p:cNvPr id="3" name="Title 2"/>
          <p:cNvSpPr>
            <a:spLocks noGrp="1"/>
          </p:cNvSpPr>
          <p:nvPr>
            <p:ph type="title"/>
          </p:nvPr>
        </p:nvSpPr>
        <p:spPr/>
        <p:txBody>
          <a:bodyPr/>
          <a:lstStyle/>
          <a:p>
            <a:r>
              <a:rPr lang="en-US" dirty="0" smtClean="0"/>
              <a:t>2. Human resource planning</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b. Forecasting human requirements:</a:t>
            </a:r>
          </a:p>
          <a:p>
            <a:r>
              <a:rPr lang="en-US" dirty="0" smtClean="0"/>
              <a:t>On the basis of mid-range operational planning, the decisions relating to the staffing level, staffing mix, organization and job design, and net requirements of HR will be done i.e., HRP.</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  </a:t>
            </a:r>
          </a:p>
          <a:p>
            <a:pPr>
              <a:buNone/>
            </a:pPr>
            <a:r>
              <a:rPr lang="en-US" b="1" dirty="0" smtClean="0"/>
              <a:t>C. Action Plan:</a:t>
            </a:r>
          </a:p>
          <a:p>
            <a:r>
              <a:rPr lang="en-US" dirty="0" smtClean="0"/>
              <a:t>Depending on the HR requirements and budgetary provisions of the </a:t>
            </a:r>
            <a:r>
              <a:rPr lang="en-US" dirty="0" err="1" smtClean="0"/>
              <a:t>organisation</a:t>
            </a:r>
            <a:r>
              <a:rPr lang="en-US" dirty="0" smtClean="0"/>
              <a:t>, an action plan is prepared and includes staffing </a:t>
            </a:r>
            <a:r>
              <a:rPr lang="en-US" dirty="0" err="1" smtClean="0"/>
              <a:t>authorisation</a:t>
            </a:r>
            <a:r>
              <a:rPr lang="en-US" dirty="0" smtClean="0"/>
              <a:t>, recruitment and selection, transfer and promotion, training and development, compensation management, and </a:t>
            </a:r>
            <a:r>
              <a:rPr lang="en-US" dirty="0" err="1" smtClean="0"/>
              <a:t>labour</a:t>
            </a:r>
            <a:r>
              <a:rPr lang="en-US" dirty="0" smtClean="0"/>
              <a:t> relations.</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r>
              <a:rPr lang="en-US" sz="4000" b="1" smtClean="0"/>
              <a:t>Forecasting HR Demand and Supply</a:t>
            </a:r>
          </a:p>
        </p:txBody>
      </p:sp>
      <p:sp>
        <p:nvSpPr>
          <p:cNvPr id="11267" name="Rectangle 3"/>
          <p:cNvSpPr>
            <a:spLocks noGrp="1" noChangeArrowheads="1"/>
          </p:cNvSpPr>
          <p:nvPr>
            <p:ph type="body" idx="1"/>
          </p:nvPr>
        </p:nvSpPr>
        <p:spPr/>
        <p:txBody>
          <a:bodyPr/>
          <a:lstStyle/>
          <a:p>
            <a:pPr eaLnBrk="1" hangingPunct="1">
              <a:lnSpc>
                <a:spcPct val="90000"/>
              </a:lnSpc>
            </a:pPr>
            <a:r>
              <a:rPr lang="en-US" sz="2400" b="1" u="sng" smtClean="0"/>
              <a:t>Forecasting</a:t>
            </a:r>
          </a:p>
          <a:p>
            <a:pPr lvl="1" eaLnBrk="1" hangingPunct="1">
              <a:lnSpc>
                <a:spcPct val="90000"/>
              </a:lnSpc>
            </a:pPr>
            <a:r>
              <a:rPr lang="en-US" sz="2500" b="1" smtClean="0"/>
              <a:t>The use of information from the past and present to identify expected future conditions.</a:t>
            </a:r>
          </a:p>
          <a:p>
            <a:pPr eaLnBrk="1" hangingPunct="1">
              <a:lnSpc>
                <a:spcPct val="90000"/>
              </a:lnSpc>
            </a:pPr>
            <a:r>
              <a:rPr lang="en-US" sz="2400" b="1" u="sng" smtClean="0"/>
              <a:t>Types of Forecasts</a:t>
            </a:r>
          </a:p>
          <a:p>
            <a:pPr lvl="1" eaLnBrk="1" hangingPunct="1">
              <a:lnSpc>
                <a:spcPct val="90000"/>
              </a:lnSpc>
            </a:pPr>
            <a:r>
              <a:rPr lang="en-US" sz="2500" b="1" smtClean="0"/>
              <a:t>HR Demand</a:t>
            </a:r>
          </a:p>
          <a:p>
            <a:pPr lvl="1" eaLnBrk="1" hangingPunct="1">
              <a:lnSpc>
                <a:spcPct val="90000"/>
              </a:lnSpc>
            </a:pPr>
            <a:r>
              <a:rPr lang="en-US" sz="2500" b="1" smtClean="0"/>
              <a:t>Internal Supply</a:t>
            </a:r>
          </a:p>
          <a:p>
            <a:pPr lvl="1" eaLnBrk="1" hangingPunct="1">
              <a:lnSpc>
                <a:spcPct val="90000"/>
              </a:lnSpc>
            </a:pPr>
            <a:r>
              <a:rPr lang="en-US" sz="2500" b="1" smtClean="0"/>
              <a:t>External Supply</a:t>
            </a:r>
          </a:p>
          <a:p>
            <a:pPr eaLnBrk="1" hangingPunct="1">
              <a:lnSpc>
                <a:spcPct val="90000"/>
              </a:lnSpc>
            </a:pPr>
            <a:r>
              <a:rPr lang="en-US" sz="2400" b="1" u="sng" smtClean="0"/>
              <a:t>Forecasting Periods</a:t>
            </a:r>
          </a:p>
          <a:p>
            <a:pPr lvl="1" eaLnBrk="1" hangingPunct="1">
              <a:lnSpc>
                <a:spcPct val="90000"/>
              </a:lnSpc>
            </a:pPr>
            <a:r>
              <a:rPr lang="en-US" sz="2500" b="1" smtClean="0"/>
              <a:t>Short-term—less than one year</a:t>
            </a:r>
          </a:p>
          <a:p>
            <a:pPr lvl="1" eaLnBrk="1" hangingPunct="1">
              <a:lnSpc>
                <a:spcPct val="90000"/>
              </a:lnSpc>
            </a:pPr>
            <a:r>
              <a:rPr lang="en-US" sz="2500" b="1" smtClean="0"/>
              <a:t>Intermediate—up to five years</a:t>
            </a:r>
          </a:p>
          <a:p>
            <a:pPr lvl="1" eaLnBrk="1" hangingPunct="1">
              <a:lnSpc>
                <a:spcPct val="90000"/>
              </a:lnSpc>
            </a:pPr>
            <a:r>
              <a:rPr lang="en-US" sz="2500" b="1" smtClean="0"/>
              <a:t>Long-range—more than five years</a:t>
            </a:r>
          </a:p>
          <a:p>
            <a:pPr eaLnBrk="1" hangingPunct="1">
              <a:lnSpc>
                <a:spcPct val="90000"/>
              </a:lnSpc>
            </a:pPr>
            <a:endParaRPr lang="en-US" sz="2800" smtClean="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HR Demand Forecasting</a:t>
            </a:r>
          </a:p>
        </p:txBody>
      </p:sp>
      <p:sp>
        <p:nvSpPr>
          <p:cNvPr id="12291" name="Rectangle 3"/>
          <p:cNvSpPr>
            <a:spLocks noGrp="1" noChangeArrowheads="1"/>
          </p:cNvSpPr>
          <p:nvPr>
            <p:ph type="body" idx="1"/>
          </p:nvPr>
        </p:nvSpPr>
        <p:spPr/>
        <p:txBody>
          <a:bodyPr/>
          <a:lstStyle/>
          <a:p>
            <a:pPr eaLnBrk="1" hangingPunct="1">
              <a:lnSpc>
                <a:spcPct val="90000"/>
              </a:lnSpc>
            </a:pPr>
            <a:r>
              <a:rPr lang="en-US" smtClean="0"/>
              <a:t>The estimation of future manpower needs depends upon the strategic business plans and future organizational activities of an organization.</a:t>
            </a:r>
          </a:p>
          <a:p>
            <a:pPr eaLnBrk="1" hangingPunct="1">
              <a:lnSpc>
                <a:spcPct val="90000"/>
              </a:lnSpc>
            </a:pPr>
            <a:r>
              <a:rPr lang="en-US" smtClean="0"/>
              <a:t>Variety of demand forecasting methods.</a:t>
            </a:r>
          </a:p>
          <a:p>
            <a:pPr eaLnBrk="1" hangingPunct="1">
              <a:lnSpc>
                <a:spcPct val="90000"/>
              </a:lnSpc>
            </a:pPr>
            <a:r>
              <a:rPr lang="en-US" smtClean="0"/>
              <a:t>Selection of particular method largely determined by the </a:t>
            </a:r>
            <a:r>
              <a:rPr lang="en-US" b="1" i="1" smtClean="0"/>
              <a:t>time frame, size of the organization, and accuracy</a:t>
            </a:r>
            <a:r>
              <a:rPr lang="en-US" smtClean="0"/>
              <a:t> of information.</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endParaRPr lang="en-US" smtClean="0"/>
          </a:p>
        </p:txBody>
      </p:sp>
      <p:sp>
        <p:nvSpPr>
          <p:cNvPr id="13315" name="Rectangle 3"/>
          <p:cNvSpPr>
            <a:spLocks noGrp="1" noChangeArrowheads="1"/>
          </p:cNvSpPr>
          <p:nvPr>
            <p:ph type="body" idx="1"/>
          </p:nvPr>
        </p:nvSpPr>
        <p:spPr/>
        <p:txBody>
          <a:bodyPr/>
          <a:lstStyle/>
          <a:p>
            <a:pPr eaLnBrk="1" hangingPunct="1"/>
            <a:r>
              <a:rPr lang="en-US" smtClean="0"/>
              <a:t>Broadly categorized into </a:t>
            </a:r>
            <a:r>
              <a:rPr lang="en-US" b="1" i="1" smtClean="0"/>
              <a:t>judgmental and statistical methods</a:t>
            </a:r>
            <a:r>
              <a:rPr lang="en-US" smtClean="0"/>
              <a:t>.</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b="1" smtClean="0"/>
              <a:t>A. Judgmental forecasting</a:t>
            </a:r>
          </a:p>
        </p:txBody>
      </p:sp>
      <p:sp>
        <p:nvSpPr>
          <p:cNvPr id="36867" name="Rectangle 3"/>
          <p:cNvSpPr>
            <a:spLocks noGrp="1" noChangeArrowheads="1"/>
          </p:cNvSpPr>
          <p:nvPr>
            <p:ph type="body" idx="1"/>
          </p:nvPr>
        </p:nvSpPr>
        <p:spPr/>
        <p:txBody>
          <a:bodyPr/>
          <a:lstStyle/>
          <a:p>
            <a:pPr marL="609600" indent="-609600" eaLnBrk="1" hangingPunct="1">
              <a:buFontTx/>
              <a:buAutoNum type="arabicPeriod"/>
              <a:defRPr/>
            </a:pPr>
            <a:r>
              <a:rPr lang="en-US" sz="4000" b="1" smtClean="0"/>
              <a:t>The Delphi technique</a:t>
            </a:r>
          </a:p>
          <a:p>
            <a:pPr marL="609600" indent="-609600" eaLnBrk="1" hangingPunct="1">
              <a:buFontTx/>
              <a:buNone/>
              <a:defRPr/>
            </a:pPr>
            <a:endParaRPr lang="en-US" smtClean="0"/>
          </a:p>
          <a:p>
            <a:pPr marL="609600" indent="-609600" eaLnBrk="1" hangingPunct="1">
              <a:defRPr/>
            </a:pPr>
            <a:r>
              <a:rPr lang="en-US" sz="2600" smtClean="0">
                <a:effectLst>
                  <a:outerShdw blurRad="38100" dist="38100" dir="2700000" algn="tl">
                    <a:srgbClr val="C0C0C0"/>
                  </a:outerShdw>
                </a:effectLst>
              </a:rPr>
              <a:t>DECISION MAKING TOOL TO ARRIVE AT WORKABLE CONSENSUS WITHIN TIME LIMIT</a:t>
            </a:r>
          </a:p>
          <a:p>
            <a:pPr marL="609600" indent="-609600" eaLnBrk="1" hangingPunct="1">
              <a:defRPr/>
            </a:pPr>
            <a:r>
              <a:rPr lang="en-US" sz="2600" smtClean="0">
                <a:effectLst>
                  <a:outerShdw blurRad="38100" dist="38100" dir="2700000" algn="tl">
                    <a:srgbClr val="C0C0C0"/>
                  </a:outerShdw>
                </a:effectLst>
              </a:rPr>
              <a:t>OPINION OF EXPERTS W/O GETTING THEM FACE TO FACE</a:t>
            </a:r>
          </a:p>
          <a:p>
            <a:pPr marL="609600" indent="-609600" eaLnBrk="1" hangingPunct="1">
              <a:defRPr/>
            </a:pPr>
            <a:r>
              <a:rPr lang="en-US" sz="2600" smtClean="0">
                <a:effectLst>
                  <a:outerShdw blurRad="38100" dist="38100" dir="2700000" algn="tl">
                    <a:srgbClr val="C0C0C0"/>
                  </a:outerShdw>
                </a:effectLst>
              </a:rPr>
              <a:t>EXPERTS ANSWER QUESTIONNAIRES IN TWO OR MORE ROUNDS </a:t>
            </a:r>
          </a:p>
          <a:p>
            <a:pPr marL="609600" indent="-609600" eaLnBrk="1" hangingPunct="1">
              <a:buFontTx/>
              <a:buNone/>
              <a:defRPr/>
            </a:pPr>
            <a:endParaRPr lang="en-US" sz="2600" smtClean="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en-US" smtClean="0"/>
          </a:p>
        </p:txBody>
      </p:sp>
      <p:sp>
        <p:nvSpPr>
          <p:cNvPr id="37891" name="Rectangle 3"/>
          <p:cNvSpPr>
            <a:spLocks noGrp="1" noChangeArrowheads="1"/>
          </p:cNvSpPr>
          <p:nvPr>
            <p:ph type="body" idx="1"/>
          </p:nvPr>
        </p:nvSpPr>
        <p:spPr/>
        <p:txBody>
          <a:bodyPr/>
          <a:lstStyle/>
          <a:p>
            <a:pPr eaLnBrk="1" hangingPunct="1">
              <a:defRPr/>
            </a:pPr>
            <a:r>
              <a:rPr lang="en-US" sz="2600" smtClean="0">
                <a:effectLst>
                  <a:outerShdw blurRad="38100" dist="38100" dir="2700000" algn="tl">
                    <a:srgbClr val="C0C0C0"/>
                  </a:outerShdw>
                </a:effectLst>
              </a:rPr>
              <a:t>HR EXPERTS ACT AS INTERMEDIARY, ANONYMOUS SUMMARY OF THE EXPERTS’ FORECASTS FROM THE PREVIOUS ROUND SENT BACK TO EXPERTS. </a:t>
            </a:r>
          </a:p>
          <a:p>
            <a:pPr eaLnBrk="1" hangingPunct="1">
              <a:buFontTx/>
              <a:buNone/>
              <a:defRPr/>
            </a:pPr>
            <a:endParaRPr lang="en-US" sz="2600" smtClean="0">
              <a:effectLst>
                <a:outerShdw blurRad="38100" dist="38100" dir="2700000" algn="tl">
                  <a:srgbClr val="C0C0C0"/>
                </a:outerShdw>
              </a:effectLst>
            </a:endParaRPr>
          </a:p>
          <a:p>
            <a:pPr eaLnBrk="1" hangingPunct="1">
              <a:defRPr/>
            </a:pPr>
            <a:r>
              <a:rPr lang="en-US" sz="2600" smtClean="0">
                <a:effectLst>
                  <a:outerShdw blurRad="38100" dist="38100" dir="2700000" algn="tl">
                    <a:srgbClr val="C0C0C0"/>
                  </a:outerShdw>
                </a:effectLst>
              </a:rPr>
              <a:t>PROCESS REPEATED TILL GROUP CONVERGES TOWARDS CONSENSUS</a:t>
            </a:r>
          </a:p>
          <a:p>
            <a:pPr eaLnBrk="1" hangingPunct="1">
              <a:buFontTx/>
              <a:buNone/>
              <a:defRPr/>
            </a:pPr>
            <a:endParaRPr lang="en-US" smtClean="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en-US" smtClean="0"/>
          </a:p>
        </p:txBody>
      </p:sp>
      <p:sp>
        <p:nvSpPr>
          <p:cNvPr id="16387" name="Rectangle 3"/>
          <p:cNvSpPr>
            <a:spLocks noGrp="1" noChangeArrowheads="1"/>
          </p:cNvSpPr>
          <p:nvPr>
            <p:ph type="body" idx="1"/>
          </p:nvPr>
        </p:nvSpPr>
        <p:spPr/>
        <p:txBody>
          <a:bodyPr/>
          <a:lstStyle/>
          <a:p>
            <a:pPr eaLnBrk="1" hangingPunct="1">
              <a:buFontTx/>
              <a:buNone/>
            </a:pPr>
            <a:r>
              <a:rPr lang="en-US" sz="3600" b="1" smtClean="0"/>
              <a:t>2. Nominal Grouping technique</a:t>
            </a:r>
          </a:p>
          <a:p>
            <a:pPr eaLnBrk="1" hangingPunct="1"/>
            <a:endParaRPr lang="en-US" sz="3600" b="1" smtClean="0"/>
          </a:p>
          <a:p>
            <a:pPr eaLnBrk="1" hangingPunct="1"/>
            <a:r>
              <a:rPr lang="en-US" sz="2600" smtClean="0"/>
              <a:t>TEAM DECISION MAKING PROCESS</a:t>
            </a:r>
          </a:p>
          <a:p>
            <a:pPr eaLnBrk="1" hangingPunct="1"/>
            <a:r>
              <a:rPr lang="en-US" sz="2600" smtClean="0"/>
              <a:t>THE MEMBER INDEPENDENTLY WRITE DOWN IDEAS</a:t>
            </a:r>
          </a:p>
          <a:p>
            <a:pPr eaLnBrk="1" hangingPunct="1"/>
            <a:r>
              <a:rPr lang="en-US" sz="2600" smtClean="0"/>
              <a:t>DESCRIBE AND CLARIFY THEM TO THE GROUP</a:t>
            </a:r>
          </a:p>
          <a:p>
            <a:pPr eaLnBrk="1" hangingPunct="1"/>
            <a:r>
              <a:rPr lang="en-US" sz="2600" smtClean="0"/>
              <a:t>AND THEN INDEPENDENTLY RANK OR VOTE ON THEM</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absence of hygiene factors results in “Dissatisfaction”, but the presence does not necessarily cause “satisfaction”.</a:t>
            </a:r>
          </a:p>
          <a:p>
            <a:pPr>
              <a:buNone/>
            </a:pPr>
            <a:endParaRPr lang="en-US" dirty="0" smtClean="0"/>
          </a:p>
          <a:p>
            <a:r>
              <a:rPr lang="en-US" dirty="0" smtClean="0"/>
              <a:t>Similarly, the presence or absence of motivator factors can cause “Satisfaction” or “No Satisfaction”</a:t>
            </a:r>
            <a:endParaRPr lang="en-US" dirty="0"/>
          </a:p>
        </p:txBody>
      </p:sp>
      <p:sp>
        <p:nvSpPr>
          <p:cNvPr id="3" name="Title 2"/>
          <p:cNvSpPr>
            <a:spLocks noGrp="1"/>
          </p:cNvSpPr>
          <p:nvPr>
            <p:ph type="title"/>
          </p:nvPr>
        </p:nvSpPr>
        <p:spPr/>
        <p:txBody>
          <a:bodyPr/>
          <a:lstStyle/>
          <a:p>
            <a:r>
              <a:rPr lang="en-US" dirty="0" smtClean="0"/>
              <a:t>Herzberg’s Two Factor Theory</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hangingPunct="1"/>
            <a:r>
              <a:rPr lang="en-US" sz="3600" b="1" smtClean="0"/>
              <a:t>Contd… Nominal Grouping technique</a:t>
            </a:r>
            <a:br>
              <a:rPr lang="en-US" sz="3600" b="1" smtClean="0"/>
            </a:br>
            <a:endParaRPr lang="en-US" sz="3600" b="1" smtClean="0"/>
          </a:p>
        </p:txBody>
      </p:sp>
      <p:sp>
        <p:nvSpPr>
          <p:cNvPr id="17411" name="Rectangle 3"/>
          <p:cNvSpPr>
            <a:spLocks noGrp="1" noChangeArrowheads="1"/>
          </p:cNvSpPr>
          <p:nvPr>
            <p:ph type="body" idx="1"/>
          </p:nvPr>
        </p:nvSpPr>
        <p:spPr/>
        <p:txBody>
          <a:bodyPr/>
          <a:lstStyle/>
          <a:p>
            <a:pPr eaLnBrk="1" hangingPunct="1"/>
            <a:r>
              <a:rPr lang="en-US" sz="2800" smtClean="0"/>
              <a:t>TEAM MEMBERS WILL SIT	 TOGETHER AROUND CONFERENCE TABLE AND INDEPENDENTLY LIST THEIR IDEAS ABOUT FUTURE DEMAND.</a:t>
            </a:r>
          </a:p>
          <a:p>
            <a:pPr eaLnBrk="1" hangingPunct="1"/>
            <a:r>
              <a:rPr lang="en-US" sz="2800" smtClean="0"/>
              <a:t>THE FINAL FORECASTING OF HR DEMAND WILL BE MADE BY RANKING OR VOTING ON THE IDEAS OF GROUP MEMBERS.</a:t>
            </a:r>
            <a:r>
              <a:rPr lang="en-US" smtClean="0"/>
              <a:t>   	</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en-US" smtClean="0"/>
          </a:p>
        </p:txBody>
      </p:sp>
      <p:sp>
        <p:nvSpPr>
          <p:cNvPr id="40963" name="Rectangle 3"/>
          <p:cNvSpPr>
            <a:spLocks noGrp="1" noChangeArrowheads="1"/>
          </p:cNvSpPr>
          <p:nvPr>
            <p:ph type="body" idx="1"/>
          </p:nvPr>
        </p:nvSpPr>
        <p:spPr/>
        <p:txBody>
          <a:bodyPr/>
          <a:lstStyle/>
          <a:p>
            <a:pPr eaLnBrk="1" hangingPunct="1">
              <a:buFontTx/>
              <a:buNone/>
              <a:defRPr/>
            </a:pPr>
            <a:r>
              <a:rPr lang="en-US" sz="3600" b="1" smtClean="0"/>
              <a:t>3. Managerial Estimate technique</a:t>
            </a:r>
          </a:p>
          <a:p>
            <a:pPr eaLnBrk="1" hangingPunct="1">
              <a:defRPr/>
            </a:pPr>
            <a:r>
              <a:rPr lang="en-US" sz="2600" smtClean="0"/>
              <a:t>TECHNIQUE USED BY TOP MANAGERS</a:t>
            </a:r>
          </a:p>
          <a:p>
            <a:pPr eaLnBrk="1" hangingPunct="1">
              <a:defRPr/>
            </a:pPr>
            <a:r>
              <a:rPr lang="en-US" sz="2600" smtClean="0">
                <a:effectLst>
                  <a:outerShdw blurRad="38100" dist="38100" dir="2700000" algn="tl">
                    <a:srgbClr val="C0C0C0"/>
                  </a:outerShdw>
                </a:effectLst>
              </a:rPr>
              <a:t>DISCUSSION AND ARRIVAL AT FUTURE DEMAND</a:t>
            </a:r>
          </a:p>
          <a:p>
            <a:pPr eaLnBrk="1" hangingPunct="1">
              <a:defRPr/>
            </a:pPr>
            <a:r>
              <a:rPr lang="en-US" sz="2600" smtClean="0">
                <a:effectLst>
                  <a:outerShdw blurRad="38100" dist="38100" dir="2700000" algn="tl">
                    <a:srgbClr val="C0C0C0"/>
                  </a:outerShdw>
                </a:effectLst>
              </a:rPr>
              <a:t>TWO APPROACHES.</a:t>
            </a:r>
          </a:p>
          <a:p>
            <a:pPr eaLnBrk="1" hangingPunct="1">
              <a:defRPr/>
            </a:pPr>
            <a:r>
              <a:rPr lang="en-US" sz="2600" smtClean="0">
                <a:effectLst>
                  <a:outerShdw blurRad="38100" dist="38100" dir="2700000" algn="tl">
                    <a:srgbClr val="C0C0C0"/>
                  </a:outerShdw>
                </a:effectLst>
              </a:rPr>
              <a:t>TOP DOWN/ BOTTOM UP/ COMBINATION</a:t>
            </a:r>
          </a:p>
          <a:p>
            <a:pPr eaLnBrk="1" hangingPunct="1">
              <a:buFontTx/>
              <a:buNone/>
              <a:defRPr/>
            </a:pPr>
            <a:endParaRPr lang="en-US" sz="2600" smtClean="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b="1" smtClean="0"/>
              <a:t>B. Statistical Forecasting</a:t>
            </a:r>
          </a:p>
        </p:txBody>
      </p:sp>
      <p:sp>
        <p:nvSpPr>
          <p:cNvPr id="19459" name="Rectangle 3"/>
          <p:cNvSpPr>
            <a:spLocks noGrp="1" noChangeArrowheads="1"/>
          </p:cNvSpPr>
          <p:nvPr>
            <p:ph type="body" idx="1"/>
          </p:nvPr>
        </p:nvSpPr>
        <p:spPr/>
        <p:txBody>
          <a:bodyPr/>
          <a:lstStyle/>
          <a:p>
            <a:pPr marL="609600" indent="-609600" eaLnBrk="1" hangingPunct="1">
              <a:lnSpc>
                <a:spcPct val="90000"/>
              </a:lnSpc>
              <a:buFontTx/>
              <a:buAutoNum type="arabicPeriod"/>
            </a:pPr>
            <a:r>
              <a:rPr lang="en-US" b="1" smtClean="0"/>
              <a:t>Simple Linear Regression analysis</a:t>
            </a:r>
          </a:p>
          <a:p>
            <a:pPr marL="609600" indent="-609600" eaLnBrk="1" hangingPunct="1">
              <a:lnSpc>
                <a:spcPct val="90000"/>
              </a:lnSpc>
            </a:pPr>
            <a:r>
              <a:rPr lang="en-US" smtClean="0"/>
              <a:t>	An estimation of future HR is obtained by establishing its relations with the past production, and sales etc. </a:t>
            </a:r>
          </a:p>
          <a:p>
            <a:pPr marL="609600" indent="-609600" eaLnBrk="1" hangingPunct="1">
              <a:lnSpc>
                <a:spcPct val="90000"/>
              </a:lnSpc>
            </a:pPr>
            <a:r>
              <a:rPr lang="en-US" smtClean="0"/>
              <a:t>When a relationship is established between the past level of sales and employment, predictions of future sales can be used to make predictions about future manpower demands. </a:t>
            </a:r>
          </a:p>
          <a:p>
            <a:pPr marL="609600" indent="-609600" eaLnBrk="1" hangingPunct="1">
              <a:lnSpc>
                <a:spcPct val="90000"/>
              </a:lnSpc>
              <a:buFontTx/>
              <a:buNone/>
            </a:pPr>
            <a:endParaRPr lang="en-US" smtClean="0"/>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b="1" smtClean="0"/>
              <a:t>CONTD… Statistical Forecasting</a:t>
            </a:r>
          </a:p>
        </p:txBody>
      </p:sp>
      <p:sp>
        <p:nvSpPr>
          <p:cNvPr id="20483" name="Rectangle 3"/>
          <p:cNvSpPr>
            <a:spLocks noGrp="1" noChangeArrowheads="1"/>
          </p:cNvSpPr>
          <p:nvPr>
            <p:ph type="body" idx="1"/>
          </p:nvPr>
        </p:nvSpPr>
        <p:spPr/>
        <p:txBody>
          <a:bodyPr/>
          <a:lstStyle/>
          <a:p>
            <a:pPr eaLnBrk="1" hangingPunct="1">
              <a:buFontTx/>
              <a:buNone/>
            </a:pPr>
            <a:r>
              <a:rPr lang="en-US" b="1" smtClean="0"/>
              <a:t>2. Multiple Linear Regression Analysis</a:t>
            </a:r>
          </a:p>
          <a:p>
            <a:pPr eaLnBrk="1" hangingPunct="1"/>
            <a:r>
              <a:rPr lang="en-US" sz="2600" smtClean="0"/>
              <a:t>IT’S AN EXTENSION OF SIMPLE LINEAR REGRESSION ANALYSIS</a:t>
            </a:r>
          </a:p>
          <a:p>
            <a:pPr eaLnBrk="1" hangingPunct="1"/>
            <a:r>
              <a:rPr lang="en-US" sz="2600" smtClean="0"/>
              <a:t>INSTEAD OF CONSIDERING ONE VARIABLE, MORE THAN ONE VARIABLE IS CONSIDERED SUCH AS SALES VOLUME, PRODUCTIVITY, AND OR TECHNICAL EQUIPMENTS ARE CONSIDERED TO DETERMINE FUTURE HR DEMAND.</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b="1" smtClean="0"/>
              <a:t>CONTD.. Statistical Forecasting</a:t>
            </a:r>
          </a:p>
        </p:txBody>
      </p:sp>
      <p:sp>
        <p:nvSpPr>
          <p:cNvPr id="21507" name="Rectangle 3"/>
          <p:cNvSpPr>
            <a:spLocks noGrp="1" noChangeArrowheads="1"/>
          </p:cNvSpPr>
          <p:nvPr>
            <p:ph type="body" idx="1"/>
          </p:nvPr>
        </p:nvSpPr>
        <p:spPr/>
        <p:txBody>
          <a:bodyPr/>
          <a:lstStyle/>
          <a:p>
            <a:pPr eaLnBrk="1" hangingPunct="1">
              <a:buFontTx/>
              <a:buNone/>
            </a:pPr>
            <a:r>
              <a:rPr lang="en-US" b="1" smtClean="0"/>
              <a:t>3. Time Series analysis</a:t>
            </a:r>
          </a:p>
          <a:p>
            <a:pPr eaLnBrk="1" hangingPunct="1"/>
            <a:r>
              <a:rPr lang="en-US" sz="2600" smtClean="0"/>
              <a:t>TO PREDICT FUTURE HR DEMAND, PAST STAFFING LEVELS ARE EXAMINED TO ISOLATE SEASONAL AND CYCLICAL VARIATIONS, LONG-TERM TRENDS AND OTHER RANDOM MOVEMENTS.</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b="1" smtClean="0"/>
              <a:t>Forecasting HR Supply</a:t>
            </a:r>
          </a:p>
        </p:txBody>
      </p:sp>
      <p:sp>
        <p:nvSpPr>
          <p:cNvPr id="22531" name="Rectangle 3"/>
          <p:cNvSpPr>
            <a:spLocks noGrp="1" noChangeArrowheads="1"/>
          </p:cNvSpPr>
          <p:nvPr>
            <p:ph type="body" idx="1"/>
          </p:nvPr>
        </p:nvSpPr>
        <p:spPr/>
        <p:txBody>
          <a:bodyPr/>
          <a:lstStyle/>
          <a:p>
            <a:pPr eaLnBrk="1" hangingPunct="1"/>
            <a:r>
              <a:rPr lang="en-US" smtClean="0"/>
              <a:t>Once the number of MP required for the future is estimated, the next important task is to ensure the supply of this MP at the right time, at the right place in right numbers.</a:t>
            </a:r>
          </a:p>
          <a:p>
            <a:pPr eaLnBrk="1" hangingPunct="1"/>
            <a:r>
              <a:rPr lang="en-US" smtClean="0"/>
              <a:t>Internal and external supply.</a:t>
            </a:r>
          </a:p>
          <a:p>
            <a:pPr eaLnBrk="1" hangingPunct="1"/>
            <a:r>
              <a:rPr lang="en-US" smtClean="0"/>
              <a:t>Both judgmental and statistical techniques.</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b="1" smtClean="0"/>
              <a:t>A. Judgmental Techniques</a:t>
            </a:r>
          </a:p>
        </p:txBody>
      </p:sp>
      <p:sp>
        <p:nvSpPr>
          <p:cNvPr id="23555" name="Rectangle 3"/>
          <p:cNvSpPr>
            <a:spLocks noGrp="1" noChangeArrowheads="1"/>
          </p:cNvSpPr>
          <p:nvPr>
            <p:ph type="body" idx="1"/>
          </p:nvPr>
        </p:nvSpPr>
        <p:spPr/>
        <p:txBody>
          <a:bodyPr/>
          <a:lstStyle/>
          <a:p>
            <a:pPr marL="609600" indent="-609600" eaLnBrk="1" hangingPunct="1">
              <a:buFontTx/>
              <a:buAutoNum type="arabicPeriod"/>
            </a:pPr>
            <a:r>
              <a:rPr lang="en-US" sz="2800" b="1" smtClean="0"/>
              <a:t>REPLACEMENT PLANNING</a:t>
            </a:r>
          </a:p>
          <a:p>
            <a:pPr marL="609600" indent="-609600" eaLnBrk="1" hangingPunct="1"/>
            <a:r>
              <a:rPr lang="en-US" sz="2200" smtClean="0"/>
              <a:t>REPLACEMENT CHART/PLANNING CAN BE USED TO PLANNING INTERNAL SUPPLY OF HR.</a:t>
            </a:r>
          </a:p>
          <a:p>
            <a:pPr marL="609600" indent="-609600" eaLnBrk="1" hangingPunct="1"/>
            <a:r>
              <a:rPr lang="en-US" sz="2200" smtClean="0"/>
              <a:t>WITH THE HELP OF THIS IT CAN BE EASILY UNDERSTOOD WHERE THE POTENTIAL VACANCIES ARE AND WHAT TYPE OF POSITION MUST URGENTLY BE FILLED.</a:t>
            </a:r>
          </a:p>
          <a:p>
            <a:pPr marL="609600" indent="-609600" eaLnBrk="1" hangingPunct="1"/>
            <a:r>
              <a:rPr lang="en-US" sz="2200" smtClean="0"/>
              <a:t>IN THIS CHART, THE NAME OF THE POTENTIAL CANDIDATES WILL BE WRITTEN TOGRTHER WITH THEIR PRESENT PERFORMANCE LEVEL AND POTENTIALITY FOR FUTURE PROMOTION.</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4000" b="1" smtClean="0"/>
              <a:t>Contd.. Judgmental Techniques</a:t>
            </a:r>
          </a:p>
        </p:txBody>
      </p:sp>
      <p:sp>
        <p:nvSpPr>
          <p:cNvPr id="24579" name="Rectangle 3"/>
          <p:cNvSpPr>
            <a:spLocks noGrp="1" noChangeArrowheads="1"/>
          </p:cNvSpPr>
          <p:nvPr>
            <p:ph type="body" idx="1"/>
          </p:nvPr>
        </p:nvSpPr>
        <p:spPr/>
        <p:txBody>
          <a:bodyPr/>
          <a:lstStyle/>
          <a:p>
            <a:pPr eaLnBrk="1" hangingPunct="1">
              <a:buFontTx/>
              <a:buNone/>
            </a:pPr>
            <a:r>
              <a:rPr lang="en-US" sz="2800" b="1" smtClean="0"/>
              <a:t>2. SUCCESSION PLANNING</a:t>
            </a:r>
          </a:p>
          <a:p>
            <a:pPr eaLnBrk="1" hangingPunct="1"/>
            <a:r>
              <a:rPr lang="en-US" sz="2800" smtClean="0"/>
              <a:t>MORE LONGER TERM, MORE DEVELOPMENTAL, AND FLEXIBLE.</a:t>
            </a:r>
          </a:p>
          <a:p>
            <a:pPr eaLnBrk="1" hangingPunct="1"/>
            <a:r>
              <a:rPr lang="en-US" sz="2800" smtClean="0"/>
              <a:t>USED TO DEVELOP A POOL OF QUALIFIED MANAGERS AND TO DEVELOP THEM WITH A VIEW TO MANAGEMENT SUCCESSION.</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B. STATISTICAL TECHNIQUES</a:t>
            </a:r>
          </a:p>
        </p:txBody>
      </p:sp>
      <p:sp>
        <p:nvSpPr>
          <p:cNvPr id="50179" name="Rectangle 3"/>
          <p:cNvSpPr>
            <a:spLocks noGrp="1" noChangeArrowheads="1"/>
          </p:cNvSpPr>
          <p:nvPr>
            <p:ph type="body" idx="1"/>
          </p:nvPr>
        </p:nvSpPr>
        <p:spPr/>
        <p:txBody>
          <a:bodyPr/>
          <a:lstStyle/>
          <a:p>
            <a:pPr marL="609600" indent="-609600" eaLnBrk="1" hangingPunct="1">
              <a:lnSpc>
                <a:spcPct val="90000"/>
              </a:lnSpc>
              <a:buFontTx/>
              <a:buAutoNum type="arabicPeriod"/>
              <a:defRPr/>
            </a:pPr>
            <a:r>
              <a:rPr lang="en-US" sz="3600" b="1" smtClean="0"/>
              <a:t>Markov – Chain model</a:t>
            </a:r>
          </a:p>
          <a:p>
            <a:pPr marL="609600" indent="-609600" eaLnBrk="1" hangingPunct="1">
              <a:lnSpc>
                <a:spcPct val="90000"/>
              </a:lnSpc>
              <a:defRPr/>
            </a:pPr>
            <a:r>
              <a:rPr lang="en-US" sz="2800" smtClean="0">
                <a:effectLst>
                  <a:outerShdw blurRad="38100" dist="38100" dir="2700000" algn="tl">
                    <a:srgbClr val="C0C0C0"/>
                  </a:outerShdw>
                </a:effectLst>
              </a:rPr>
              <a:t>TIME PERIOD TO BE COVERED</a:t>
            </a:r>
          </a:p>
          <a:p>
            <a:pPr marL="609600" indent="-609600" eaLnBrk="1" hangingPunct="1">
              <a:lnSpc>
                <a:spcPct val="90000"/>
              </a:lnSpc>
              <a:defRPr/>
            </a:pPr>
            <a:r>
              <a:rPr lang="en-US" sz="2800" smtClean="0">
                <a:effectLst>
                  <a:outerShdw blurRad="38100" dist="38100" dir="2700000" algn="tl">
                    <a:srgbClr val="C0C0C0"/>
                  </a:outerShdw>
                </a:effectLst>
              </a:rPr>
              <a:t>ESTABLISH CATEGORIES</a:t>
            </a:r>
          </a:p>
          <a:p>
            <a:pPr marL="990600" lvl="1" indent="-533400" eaLnBrk="1" hangingPunct="1">
              <a:lnSpc>
                <a:spcPct val="90000"/>
              </a:lnSpc>
              <a:defRPr/>
            </a:pPr>
            <a:r>
              <a:rPr lang="en-US" smtClean="0">
                <a:effectLst>
                  <a:outerShdw blurRad="38100" dist="38100" dir="2700000" algn="tl">
                    <a:srgbClr val="C0C0C0"/>
                  </a:outerShdw>
                </a:effectLst>
              </a:rPr>
              <a:t>GAINS: HIRED, TRANSFERRED, MOVEMENT</a:t>
            </a:r>
          </a:p>
          <a:p>
            <a:pPr marL="990600" lvl="1" indent="-533400" eaLnBrk="1" hangingPunct="1">
              <a:lnSpc>
                <a:spcPct val="90000"/>
              </a:lnSpc>
              <a:defRPr/>
            </a:pPr>
            <a:r>
              <a:rPr lang="en-US" smtClean="0">
                <a:effectLst>
                  <a:outerShdw blurRad="38100" dist="38100" dir="2700000" algn="tl">
                    <a:srgbClr val="C0C0C0"/>
                  </a:outerShdw>
                </a:effectLst>
              </a:rPr>
              <a:t>LOSSES: RESIGNATION, RETIREMENT</a:t>
            </a:r>
          </a:p>
          <a:p>
            <a:pPr marL="609600" indent="-609600" eaLnBrk="1" hangingPunct="1">
              <a:lnSpc>
                <a:spcPct val="90000"/>
              </a:lnSpc>
              <a:defRPr/>
            </a:pPr>
            <a:r>
              <a:rPr lang="en-US" sz="2800" smtClean="0">
                <a:effectLst>
                  <a:outerShdw blurRad="38100" dist="38100" dir="2700000" algn="tl">
                    <a:srgbClr val="C0C0C0"/>
                  </a:outerShdw>
                </a:effectLst>
              </a:rPr>
              <a:t>COUNT FLOWS OVER DECIDED PERIOD</a:t>
            </a:r>
          </a:p>
          <a:p>
            <a:pPr marL="609600" indent="-609600" eaLnBrk="1" hangingPunct="1">
              <a:lnSpc>
                <a:spcPct val="90000"/>
              </a:lnSpc>
              <a:defRPr/>
            </a:pPr>
            <a:r>
              <a:rPr lang="en-US" sz="2800" smtClean="0">
                <a:effectLst>
                  <a:outerShdw blurRad="38100" dist="38100" dir="2700000" algn="tl">
                    <a:srgbClr val="C0C0C0"/>
                  </a:outerShdw>
                </a:effectLst>
              </a:rPr>
              <a:t>ESTIMATE PROBABILITY OF TRANSITION </a:t>
            </a:r>
          </a:p>
          <a:p>
            <a:pPr marL="609600" indent="-609600" eaLnBrk="1" hangingPunct="1">
              <a:lnSpc>
                <a:spcPct val="90000"/>
              </a:lnSpc>
              <a:defRPr/>
            </a:pPr>
            <a:r>
              <a:rPr lang="en-US" sz="2800" smtClean="0">
                <a:effectLst>
                  <a:outerShdw blurRad="38100" dist="38100" dir="2700000" algn="tl">
                    <a:srgbClr val="C0C0C0"/>
                  </a:outerShdw>
                </a:effectLst>
              </a:rPr>
              <a:t>ESTIMATE SUPPLY.</a:t>
            </a:r>
          </a:p>
          <a:p>
            <a:pPr marL="609600" indent="-609600" eaLnBrk="1" hangingPunct="1">
              <a:lnSpc>
                <a:spcPct val="90000"/>
              </a:lnSpc>
              <a:buFontTx/>
              <a:buNone/>
              <a:defRPr/>
            </a:pPr>
            <a:endParaRPr lang="en-US" sz="2800" smtClean="0"/>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eaLnBrk="1" hangingPunct="1"/>
            <a:r>
              <a:rPr lang="en-US" sz="4000" smtClean="0"/>
              <a:t>CONTD…  STATISTICAL TECHNIQUES</a:t>
            </a:r>
          </a:p>
        </p:txBody>
      </p:sp>
      <p:sp>
        <p:nvSpPr>
          <p:cNvPr id="26627" name="Rectangle 3"/>
          <p:cNvSpPr>
            <a:spLocks noGrp="1" noChangeArrowheads="1"/>
          </p:cNvSpPr>
          <p:nvPr>
            <p:ph type="body" idx="1"/>
          </p:nvPr>
        </p:nvSpPr>
        <p:spPr/>
        <p:txBody>
          <a:bodyPr/>
          <a:lstStyle/>
          <a:p>
            <a:pPr eaLnBrk="1" hangingPunct="1">
              <a:buFontTx/>
              <a:buNone/>
            </a:pPr>
            <a:r>
              <a:rPr lang="en-US" sz="2600" b="1" smtClean="0"/>
              <a:t>2. RENEWAL ANALYSIS</a:t>
            </a:r>
          </a:p>
          <a:p>
            <a:pPr eaLnBrk="1" hangingPunct="1"/>
            <a:r>
              <a:rPr lang="en-US" sz="2600" smtClean="0"/>
              <a:t>FUTURE FLOWS AND INTERNAL AVAILABILITY OF HR CAN BE DERIVED WITH THE HELP OF THIS ANALYSIS.</a:t>
            </a:r>
          </a:p>
          <a:p>
            <a:pPr eaLnBrk="1" hangingPunct="1"/>
            <a:r>
              <a:rPr lang="en-US" sz="2600" smtClean="0"/>
              <a:t>THE BASIS USED FOR ESTIMATING HR SUPPLY ARE: </a:t>
            </a:r>
          </a:p>
          <a:p>
            <a:pPr eaLnBrk="1" hangingPunct="1">
              <a:buFontTx/>
              <a:buNone/>
            </a:pPr>
            <a:r>
              <a:rPr lang="en-US" sz="2600" smtClean="0"/>
              <a:t>	- THE VACANCIES CREATED BY THE ORGANIZATION’S GROWTH AND EXPANSION, INTERNAL MOVEMENTS OF MP AND PERSONNEL LOSSES.</a:t>
            </a:r>
          </a:p>
          <a:p>
            <a:pPr eaLnBrk="1" hangingPunct="1"/>
            <a:endParaRPr lang="en-US" sz="260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dirty="0" smtClean="0"/>
              <a:t>	According to this framework, the job has to be designed in the following ways:</a:t>
            </a:r>
          </a:p>
          <a:p>
            <a:r>
              <a:rPr lang="en-US" dirty="0" smtClean="0"/>
              <a:t>Direct feedback</a:t>
            </a:r>
          </a:p>
          <a:p>
            <a:r>
              <a:rPr lang="en-US" dirty="0" smtClean="0"/>
              <a:t>Client relationship</a:t>
            </a:r>
          </a:p>
          <a:p>
            <a:r>
              <a:rPr lang="en-US" dirty="0" smtClean="0"/>
              <a:t>New learning</a:t>
            </a:r>
          </a:p>
          <a:p>
            <a:r>
              <a:rPr lang="en-US" dirty="0" smtClean="0"/>
              <a:t>Scheduling</a:t>
            </a:r>
          </a:p>
          <a:p>
            <a:r>
              <a:rPr lang="en-US" dirty="0" smtClean="0"/>
              <a:t>Unique expertise</a:t>
            </a:r>
          </a:p>
          <a:p>
            <a:r>
              <a:rPr lang="en-US" dirty="0" smtClean="0"/>
              <a:t>Control over resources</a:t>
            </a:r>
          </a:p>
          <a:p>
            <a:r>
              <a:rPr lang="en-US" dirty="0" smtClean="0"/>
              <a:t>Direct communication</a:t>
            </a:r>
          </a:p>
          <a:p>
            <a:r>
              <a:rPr lang="en-US" dirty="0" smtClean="0"/>
              <a:t>Personal accountability. </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pPr eaLnBrk="1" hangingPunct="1"/>
            <a:r>
              <a:rPr lang="en-US" sz="3500" b="1" smtClean="0"/>
              <a:t>CONTD…. RENEWAL ANALYSIS</a:t>
            </a:r>
            <a:br>
              <a:rPr lang="en-US" sz="3500" b="1" smtClean="0"/>
            </a:br>
            <a:endParaRPr lang="en-US" sz="3500" b="1" smtClean="0"/>
          </a:p>
        </p:txBody>
      </p:sp>
      <p:sp>
        <p:nvSpPr>
          <p:cNvPr id="52227" name="Rectangle 3"/>
          <p:cNvSpPr>
            <a:spLocks noGrp="1" noChangeArrowheads="1"/>
          </p:cNvSpPr>
          <p:nvPr>
            <p:ph type="body" idx="1"/>
          </p:nvPr>
        </p:nvSpPr>
        <p:spPr/>
        <p:txBody>
          <a:bodyPr/>
          <a:lstStyle/>
          <a:p>
            <a:pPr eaLnBrk="1" hangingPunct="1">
              <a:defRPr/>
            </a:pPr>
            <a:r>
              <a:rPr lang="en-US" dirty="0" smtClean="0"/>
              <a:t>THE LEGISLATIVE PROVISIONS GOVERNING THE FILLING OF VACANCIES.</a:t>
            </a:r>
          </a:p>
          <a:p>
            <a:pPr eaLnBrk="1" hangingPunct="1">
              <a:defRPr/>
            </a:pPr>
            <a:r>
              <a:rPr lang="en-US" dirty="0" smtClean="0"/>
              <a:t>THUS, IT IS USED BY USING THE INFORMATION RELATED TO:</a:t>
            </a:r>
          </a:p>
          <a:p>
            <a:pPr lvl="1" eaLnBrk="1" hangingPunct="1">
              <a:defRPr/>
            </a:pPr>
            <a:r>
              <a:rPr lang="en-US" dirty="0" smtClean="0">
                <a:effectLst>
                  <a:outerShdw blurRad="38100" dist="38100" dir="2700000" algn="tl">
                    <a:srgbClr val="C0C0C0"/>
                  </a:outerShdw>
                </a:effectLst>
              </a:rPr>
              <a:t>VACANCY BASED PROMOTION</a:t>
            </a:r>
          </a:p>
          <a:p>
            <a:pPr lvl="1" eaLnBrk="1" hangingPunct="1">
              <a:defRPr/>
            </a:pPr>
            <a:r>
              <a:rPr lang="en-US" dirty="0" smtClean="0">
                <a:effectLst>
                  <a:outerShdw blurRad="38100" dist="38100" dir="2700000" algn="tl">
                    <a:srgbClr val="C0C0C0"/>
                  </a:outerShdw>
                </a:effectLst>
              </a:rPr>
              <a:t>PROMOTION TRIGGERS CHAIN REACTION</a:t>
            </a: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4000" b="1" smtClean="0"/>
              <a:t>Contd… Forecasting HR Supply</a:t>
            </a:r>
          </a:p>
        </p:txBody>
      </p:sp>
      <p:sp>
        <p:nvSpPr>
          <p:cNvPr id="28675" name="Rectangle 3"/>
          <p:cNvSpPr>
            <a:spLocks noGrp="1" noChangeArrowheads="1"/>
          </p:cNvSpPr>
          <p:nvPr>
            <p:ph type="body" idx="1"/>
          </p:nvPr>
        </p:nvSpPr>
        <p:spPr/>
        <p:txBody>
          <a:bodyPr/>
          <a:lstStyle/>
          <a:p>
            <a:pPr eaLnBrk="1" hangingPunct="1">
              <a:lnSpc>
                <a:spcPct val="90000"/>
              </a:lnSpc>
              <a:spcBef>
                <a:spcPct val="30000"/>
              </a:spcBef>
            </a:pPr>
            <a:r>
              <a:rPr lang="en-US" smtClean="0"/>
              <a:t>Forecasting External HR Supply</a:t>
            </a:r>
          </a:p>
          <a:p>
            <a:pPr lvl="1" eaLnBrk="1" hangingPunct="1">
              <a:lnSpc>
                <a:spcPct val="90000"/>
              </a:lnSpc>
              <a:spcBef>
                <a:spcPct val="30000"/>
              </a:spcBef>
              <a:buFontTx/>
              <a:buNone/>
            </a:pPr>
            <a:r>
              <a:rPr lang="en-US" u="sng" smtClean="0"/>
              <a:t>Factors </a:t>
            </a:r>
            <a:r>
              <a:rPr lang="en-US" smtClean="0"/>
              <a:t>:</a:t>
            </a:r>
          </a:p>
          <a:p>
            <a:pPr lvl="2" eaLnBrk="1" hangingPunct="1">
              <a:lnSpc>
                <a:spcPct val="90000"/>
              </a:lnSpc>
              <a:spcBef>
                <a:spcPct val="30000"/>
              </a:spcBef>
            </a:pPr>
            <a:r>
              <a:rPr lang="en-US" sz="2300" smtClean="0"/>
              <a:t>Net migration in area</a:t>
            </a:r>
          </a:p>
          <a:p>
            <a:pPr lvl="2" eaLnBrk="1" hangingPunct="1">
              <a:lnSpc>
                <a:spcPct val="90000"/>
              </a:lnSpc>
              <a:spcBef>
                <a:spcPct val="30000"/>
              </a:spcBef>
            </a:pPr>
            <a:r>
              <a:rPr lang="en-US" sz="2300" smtClean="0"/>
              <a:t>Individuals entering and leaving the workforce</a:t>
            </a:r>
          </a:p>
          <a:p>
            <a:pPr lvl="2" eaLnBrk="1" hangingPunct="1">
              <a:lnSpc>
                <a:spcPct val="90000"/>
              </a:lnSpc>
              <a:spcBef>
                <a:spcPct val="30000"/>
              </a:spcBef>
            </a:pPr>
            <a:r>
              <a:rPr lang="en-US" sz="2300" smtClean="0"/>
              <a:t>Graduation rates</a:t>
            </a:r>
          </a:p>
          <a:p>
            <a:pPr lvl="2" eaLnBrk="1" hangingPunct="1">
              <a:lnSpc>
                <a:spcPct val="90000"/>
              </a:lnSpc>
              <a:spcBef>
                <a:spcPct val="30000"/>
              </a:spcBef>
            </a:pPr>
            <a:r>
              <a:rPr lang="en-US" sz="2300" smtClean="0"/>
              <a:t>Changing workforce composition and patterns</a:t>
            </a:r>
          </a:p>
          <a:p>
            <a:pPr lvl="2" eaLnBrk="1" hangingPunct="1">
              <a:lnSpc>
                <a:spcPct val="90000"/>
              </a:lnSpc>
              <a:spcBef>
                <a:spcPct val="30000"/>
              </a:spcBef>
            </a:pPr>
            <a:r>
              <a:rPr lang="en-US" sz="2300" smtClean="0"/>
              <a:t>Economic forecasts</a:t>
            </a:r>
          </a:p>
          <a:p>
            <a:pPr lvl="2" eaLnBrk="1" hangingPunct="1">
              <a:lnSpc>
                <a:spcPct val="90000"/>
              </a:lnSpc>
              <a:spcBef>
                <a:spcPct val="30000"/>
              </a:spcBef>
            </a:pPr>
            <a:r>
              <a:rPr lang="en-US" sz="2300" smtClean="0"/>
              <a:t>Technological developments</a:t>
            </a:r>
          </a:p>
          <a:p>
            <a:pPr lvl="2" eaLnBrk="1" hangingPunct="1">
              <a:lnSpc>
                <a:spcPct val="90000"/>
              </a:lnSpc>
              <a:spcBef>
                <a:spcPct val="30000"/>
              </a:spcBef>
            </a:pPr>
            <a:r>
              <a:rPr lang="en-US" sz="2300" smtClean="0"/>
              <a:t>Competing employers</a:t>
            </a:r>
          </a:p>
          <a:p>
            <a:pPr lvl="2" eaLnBrk="1" hangingPunct="1">
              <a:lnSpc>
                <a:spcPct val="90000"/>
              </a:lnSpc>
              <a:spcBef>
                <a:spcPct val="30000"/>
              </a:spcBef>
            </a:pPr>
            <a:r>
              <a:rPr lang="en-US" sz="2300" smtClean="0"/>
              <a:t>Government rules and legislation</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pPr eaLnBrk="1" hangingPunct="1"/>
            <a:r>
              <a:rPr lang="en-US" altLang="en-US" sz="4000" b="1" i="1" smtClean="0"/>
              <a:t>Managing a Human Resources Surplus</a:t>
            </a:r>
            <a:endParaRPr lang="en-US" sz="4000" b="1" i="1" smtClean="0"/>
          </a:p>
        </p:txBody>
      </p:sp>
      <p:grpSp>
        <p:nvGrpSpPr>
          <p:cNvPr id="2" name="Group 12"/>
          <p:cNvGrpSpPr>
            <a:grpSpLocks/>
          </p:cNvGrpSpPr>
          <p:nvPr/>
        </p:nvGrpSpPr>
        <p:grpSpPr bwMode="auto">
          <a:xfrm>
            <a:off x="685800" y="1600200"/>
            <a:ext cx="7224713" cy="5257800"/>
            <a:chOff x="576" y="820"/>
            <a:chExt cx="4493" cy="3216"/>
          </a:xfrm>
        </p:grpSpPr>
        <p:pic>
          <p:nvPicPr>
            <p:cNvPr id="29701" name="Picture 4" descr="01006"/>
            <p:cNvPicPr>
              <a:picLocks noChangeAspect="1" noChangeArrowheads="1"/>
            </p:cNvPicPr>
            <p:nvPr/>
          </p:nvPicPr>
          <p:blipFill>
            <a:blip r:embed="rId2"/>
            <a:srcRect/>
            <a:stretch>
              <a:fillRect/>
            </a:stretch>
          </p:blipFill>
          <p:spPr bwMode="auto">
            <a:xfrm>
              <a:off x="576" y="820"/>
              <a:ext cx="4493" cy="3216"/>
            </a:xfrm>
            <a:prstGeom prst="rect">
              <a:avLst/>
            </a:prstGeom>
            <a:noFill/>
            <a:ln w="9525">
              <a:noFill/>
              <a:miter lim="800000"/>
              <a:headEnd/>
              <a:tailEnd/>
            </a:ln>
          </p:spPr>
        </p:pic>
        <p:sp>
          <p:nvSpPr>
            <p:cNvPr id="29702" name="Text Box 6"/>
            <p:cNvSpPr txBox="1">
              <a:spLocks noChangeArrowheads="1"/>
            </p:cNvSpPr>
            <p:nvPr/>
          </p:nvSpPr>
          <p:spPr bwMode="auto">
            <a:xfrm>
              <a:off x="794" y="1047"/>
              <a:ext cx="1844" cy="376"/>
            </a:xfrm>
            <a:prstGeom prst="rect">
              <a:avLst/>
            </a:prstGeom>
            <a:noFill/>
            <a:ln w="9525">
              <a:noFill/>
              <a:miter lim="800000"/>
              <a:headEnd/>
              <a:tailEnd/>
            </a:ln>
          </p:spPr>
          <p:txBody>
            <a:bodyPr anchor="ctr" anchorCtr="1">
              <a:spAutoFit/>
            </a:bodyPr>
            <a:lstStyle/>
            <a:p>
              <a:pPr algn="ctr" eaLnBrk="1" hangingPunct="1">
                <a:spcBef>
                  <a:spcPct val="50000"/>
                </a:spcBef>
              </a:pPr>
              <a:r>
                <a:rPr lang="en-US" sz="1600" b="1">
                  <a:latin typeface="Trebuchet MS" pitchFamily="34" charset="0"/>
                </a:rPr>
                <a:t>Flexi-time Workforce with flexi compensation</a:t>
              </a:r>
            </a:p>
          </p:txBody>
        </p:sp>
        <p:sp>
          <p:nvSpPr>
            <p:cNvPr id="29703" name="Text Box 7"/>
            <p:cNvSpPr txBox="1">
              <a:spLocks noChangeArrowheads="1"/>
            </p:cNvSpPr>
            <p:nvPr/>
          </p:nvSpPr>
          <p:spPr bwMode="auto">
            <a:xfrm>
              <a:off x="806" y="1735"/>
              <a:ext cx="1844" cy="218"/>
            </a:xfrm>
            <a:prstGeom prst="rect">
              <a:avLst/>
            </a:prstGeom>
            <a:noFill/>
            <a:ln w="9525">
              <a:noFill/>
              <a:miter lim="800000"/>
              <a:headEnd/>
              <a:tailEnd/>
            </a:ln>
          </p:spPr>
          <p:txBody>
            <a:bodyPr anchor="ctr" anchorCtr="1">
              <a:spAutoFit/>
            </a:bodyPr>
            <a:lstStyle/>
            <a:p>
              <a:pPr algn="ctr" eaLnBrk="1" hangingPunct="1">
                <a:spcBef>
                  <a:spcPct val="50000"/>
                </a:spcBef>
              </a:pPr>
              <a:r>
                <a:rPr lang="en-US" sz="1600" b="1">
                  <a:latin typeface="Trebuchet MS" pitchFamily="34" charset="0"/>
                </a:rPr>
                <a:t>Workforce Downsizing</a:t>
              </a:r>
            </a:p>
          </p:txBody>
        </p:sp>
        <p:sp>
          <p:nvSpPr>
            <p:cNvPr id="29704" name="Text Box 8"/>
            <p:cNvSpPr txBox="1">
              <a:spLocks noChangeArrowheads="1"/>
            </p:cNvSpPr>
            <p:nvPr/>
          </p:nvSpPr>
          <p:spPr bwMode="auto">
            <a:xfrm>
              <a:off x="806" y="2325"/>
              <a:ext cx="1844" cy="218"/>
            </a:xfrm>
            <a:prstGeom prst="rect">
              <a:avLst/>
            </a:prstGeom>
            <a:noFill/>
            <a:ln w="9525">
              <a:noFill/>
              <a:miter lim="800000"/>
              <a:headEnd/>
              <a:tailEnd/>
            </a:ln>
          </p:spPr>
          <p:txBody>
            <a:bodyPr anchor="ctr" anchorCtr="1">
              <a:spAutoFit/>
            </a:bodyPr>
            <a:lstStyle/>
            <a:p>
              <a:pPr algn="ctr" eaLnBrk="1" hangingPunct="1">
                <a:spcBef>
                  <a:spcPct val="50000"/>
                </a:spcBef>
              </a:pPr>
              <a:r>
                <a:rPr lang="en-US" sz="1600" b="1">
                  <a:latin typeface="Trebuchet MS" pitchFamily="34" charset="0"/>
                </a:rPr>
                <a:t> Hiring Freezes</a:t>
              </a:r>
            </a:p>
          </p:txBody>
        </p:sp>
        <p:sp>
          <p:nvSpPr>
            <p:cNvPr id="29705" name="Text Box 9"/>
            <p:cNvSpPr txBox="1">
              <a:spLocks noChangeArrowheads="1"/>
            </p:cNvSpPr>
            <p:nvPr/>
          </p:nvSpPr>
          <p:spPr bwMode="auto">
            <a:xfrm>
              <a:off x="806" y="2781"/>
              <a:ext cx="1844" cy="377"/>
            </a:xfrm>
            <a:prstGeom prst="rect">
              <a:avLst/>
            </a:prstGeom>
            <a:noFill/>
            <a:ln w="9525">
              <a:noFill/>
              <a:miter lim="800000"/>
              <a:headEnd/>
              <a:tailEnd/>
            </a:ln>
          </p:spPr>
          <p:txBody>
            <a:bodyPr anchor="ctr" anchorCtr="1">
              <a:spAutoFit/>
            </a:bodyPr>
            <a:lstStyle/>
            <a:p>
              <a:pPr algn="ctr" eaLnBrk="1" hangingPunct="1">
                <a:spcBef>
                  <a:spcPct val="50000"/>
                </a:spcBef>
              </a:pPr>
              <a:r>
                <a:rPr lang="en-US" sz="1600" b="1">
                  <a:latin typeface="Trebuchet MS" pitchFamily="34" charset="0"/>
                </a:rPr>
                <a:t>Voluntary Separation Programs</a:t>
              </a:r>
            </a:p>
          </p:txBody>
        </p:sp>
        <p:sp>
          <p:nvSpPr>
            <p:cNvPr id="29706" name="Text Box 10"/>
            <p:cNvSpPr txBox="1">
              <a:spLocks noChangeArrowheads="1"/>
            </p:cNvSpPr>
            <p:nvPr/>
          </p:nvSpPr>
          <p:spPr bwMode="auto">
            <a:xfrm>
              <a:off x="806" y="3426"/>
              <a:ext cx="1844" cy="218"/>
            </a:xfrm>
            <a:prstGeom prst="rect">
              <a:avLst/>
            </a:prstGeom>
            <a:noFill/>
            <a:ln w="9525">
              <a:noFill/>
              <a:miter lim="800000"/>
              <a:headEnd/>
              <a:tailEnd/>
            </a:ln>
          </p:spPr>
          <p:txBody>
            <a:bodyPr anchor="ctr" anchorCtr="1">
              <a:spAutoFit/>
            </a:bodyPr>
            <a:lstStyle/>
            <a:p>
              <a:pPr algn="ctr" eaLnBrk="1" hangingPunct="1">
                <a:spcBef>
                  <a:spcPct val="50000"/>
                </a:spcBef>
              </a:pPr>
              <a:r>
                <a:rPr lang="en-US" sz="1600" b="1">
                  <a:latin typeface="Trebuchet MS" pitchFamily="34" charset="0"/>
                </a:rPr>
                <a:t>Layoffs</a:t>
              </a:r>
            </a:p>
          </p:txBody>
        </p:sp>
        <p:sp>
          <p:nvSpPr>
            <p:cNvPr id="29707" name="Text Box 11"/>
            <p:cNvSpPr txBox="1">
              <a:spLocks noChangeArrowheads="1"/>
            </p:cNvSpPr>
            <p:nvPr/>
          </p:nvSpPr>
          <p:spPr bwMode="auto">
            <a:xfrm>
              <a:off x="3456" y="2118"/>
              <a:ext cx="1210" cy="593"/>
            </a:xfrm>
            <a:prstGeom prst="rect">
              <a:avLst/>
            </a:prstGeom>
            <a:noFill/>
            <a:ln w="9525">
              <a:noFill/>
              <a:miter lim="800000"/>
              <a:headEnd/>
              <a:tailEnd/>
            </a:ln>
          </p:spPr>
          <p:txBody>
            <a:bodyPr anchor="ctr" anchorCtr="1">
              <a:spAutoFit/>
            </a:bodyPr>
            <a:lstStyle/>
            <a:p>
              <a:pPr algn="ctr" eaLnBrk="1" hangingPunct="1">
                <a:spcBef>
                  <a:spcPct val="50000"/>
                </a:spcBef>
              </a:pPr>
              <a:r>
                <a:rPr lang="en-US" b="1">
                  <a:latin typeface="Trebuchet MS" pitchFamily="34" charset="0"/>
                </a:rPr>
                <a:t>Human Resource Surplus</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b="1" i="1" smtClean="0"/>
              <a:t>Managing a Labor Shortage</a:t>
            </a:r>
            <a:endParaRPr lang="en-US" b="1" i="1" smtClean="0"/>
          </a:p>
        </p:txBody>
      </p:sp>
      <p:grpSp>
        <p:nvGrpSpPr>
          <p:cNvPr id="2" name="Group 3"/>
          <p:cNvGrpSpPr>
            <a:grpSpLocks/>
          </p:cNvGrpSpPr>
          <p:nvPr/>
        </p:nvGrpSpPr>
        <p:grpSpPr bwMode="auto">
          <a:xfrm>
            <a:off x="1189038" y="1371600"/>
            <a:ext cx="7132637" cy="5349875"/>
            <a:chOff x="576" y="820"/>
            <a:chExt cx="4493" cy="3216"/>
          </a:xfrm>
        </p:grpSpPr>
        <p:pic>
          <p:nvPicPr>
            <p:cNvPr id="30725" name="Picture 4" descr="01006"/>
            <p:cNvPicPr>
              <a:picLocks noChangeAspect="1" noChangeArrowheads="1"/>
            </p:cNvPicPr>
            <p:nvPr/>
          </p:nvPicPr>
          <p:blipFill>
            <a:blip r:embed="rId2"/>
            <a:srcRect/>
            <a:stretch>
              <a:fillRect/>
            </a:stretch>
          </p:blipFill>
          <p:spPr bwMode="auto">
            <a:xfrm>
              <a:off x="576" y="820"/>
              <a:ext cx="4493" cy="3216"/>
            </a:xfrm>
            <a:prstGeom prst="rect">
              <a:avLst/>
            </a:prstGeom>
            <a:noFill/>
            <a:ln w="9525">
              <a:noFill/>
              <a:miter lim="800000"/>
              <a:headEnd/>
              <a:tailEnd/>
            </a:ln>
          </p:spPr>
        </p:pic>
        <p:sp>
          <p:nvSpPr>
            <p:cNvPr id="30726" name="Text Box 5"/>
            <p:cNvSpPr txBox="1">
              <a:spLocks noChangeArrowheads="1"/>
            </p:cNvSpPr>
            <p:nvPr/>
          </p:nvSpPr>
          <p:spPr bwMode="auto">
            <a:xfrm>
              <a:off x="794" y="1116"/>
              <a:ext cx="1844" cy="238"/>
            </a:xfrm>
            <a:prstGeom prst="rect">
              <a:avLst/>
            </a:prstGeom>
            <a:noFill/>
            <a:ln w="9525">
              <a:noFill/>
              <a:miter lim="800000"/>
              <a:headEnd/>
              <a:tailEnd/>
            </a:ln>
          </p:spPr>
          <p:txBody>
            <a:bodyPr anchor="ctr" anchorCtr="1">
              <a:spAutoFit/>
            </a:bodyPr>
            <a:lstStyle/>
            <a:p>
              <a:pPr algn="ctr" eaLnBrk="1" hangingPunct="1">
                <a:spcBef>
                  <a:spcPct val="50000"/>
                </a:spcBef>
              </a:pPr>
              <a:r>
                <a:rPr lang="en-US" sz="2000" b="1">
                  <a:latin typeface="Trebuchet MS" pitchFamily="34" charset="0"/>
                </a:rPr>
                <a:t>Use overtime</a:t>
              </a:r>
            </a:p>
          </p:txBody>
        </p:sp>
        <p:sp>
          <p:nvSpPr>
            <p:cNvPr id="30727" name="Text Box 6"/>
            <p:cNvSpPr txBox="1">
              <a:spLocks noChangeArrowheads="1"/>
            </p:cNvSpPr>
            <p:nvPr/>
          </p:nvSpPr>
          <p:spPr bwMode="auto">
            <a:xfrm>
              <a:off x="806" y="1633"/>
              <a:ext cx="1844" cy="422"/>
            </a:xfrm>
            <a:prstGeom prst="rect">
              <a:avLst/>
            </a:prstGeom>
            <a:noFill/>
            <a:ln w="9525">
              <a:noFill/>
              <a:miter lim="800000"/>
              <a:headEnd/>
              <a:tailEnd/>
            </a:ln>
          </p:spPr>
          <p:txBody>
            <a:bodyPr anchor="ctr" anchorCtr="1">
              <a:spAutoFit/>
            </a:bodyPr>
            <a:lstStyle/>
            <a:p>
              <a:pPr eaLnBrk="1" hangingPunct="1">
                <a:spcBef>
                  <a:spcPct val="50000"/>
                </a:spcBef>
              </a:pPr>
              <a:r>
                <a:rPr lang="en-US" sz="2000" b="1">
                  <a:latin typeface="Trebuchet MS" pitchFamily="34" charset="0"/>
                </a:rPr>
                <a:t>Add contingent workers</a:t>
              </a:r>
            </a:p>
          </p:txBody>
        </p:sp>
        <p:sp>
          <p:nvSpPr>
            <p:cNvPr id="30728" name="Text Box 7"/>
            <p:cNvSpPr txBox="1">
              <a:spLocks noChangeArrowheads="1"/>
            </p:cNvSpPr>
            <p:nvPr/>
          </p:nvSpPr>
          <p:spPr bwMode="auto">
            <a:xfrm>
              <a:off x="806" y="2222"/>
              <a:ext cx="1844" cy="422"/>
            </a:xfrm>
            <a:prstGeom prst="rect">
              <a:avLst/>
            </a:prstGeom>
            <a:noFill/>
            <a:ln w="9525">
              <a:noFill/>
              <a:miter lim="800000"/>
              <a:headEnd/>
              <a:tailEnd/>
            </a:ln>
          </p:spPr>
          <p:txBody>
            <a:bodyPr anchor="ctr" anchorCtr="1">
              <a:spAutoFit/>
            </a:bodyPr>
            <a:lstStyle/>
            <a:p>
              <a:pPr eaLnBrk="1" hangingPunct="1">
                <a:spcBef>
                  <a:spcPct val="50000"/>
                </a:spcBef>
              </a:pPr>
              <a:r>
                <a:rPr lang="en-US" sz="2000" b="1">
                  <a:latin typeface="Trebuchet MS" pitchFamily="34" charset="0"/>
                </a:rPr>
                <a:t>Bring back recent retirees</a:t>
              </a:r>
            </a:p>
          </p:txBody>
        </p:sp>
        <p:sp>
          <p:nvSpPr>
            <p:cNvPr id="30729" name="Text Box 8"/>
            <p:cNvSpPr txBox="1">
              <a:spLocks noChangeArrowheads="1"/>
            </p:cNvSpPr>
            <p:nvPr/>
          </p:nvSpPr>
          <p:spPr bwMode="auto">
            <a:xfrm>
              <a:off x="806" y="2849"/>
              <a:ext cx="1844" cy="238"/>
            </a:xfrm>
            <a:prstGeom prst="rect">
              <a:avLst/>
            </a:prstGeom>
            <a:noFill/>
            <a:ln w="9525">
              <a:noFill/>
              <a:miter lim="800000"/>
              <a:headEnd/>
              <a:tailEnd/>
            </a:ln>
          </p:spPr>
          <p:txBody>
            <a:bodyPr anchor="ctr" anchorCtr="1">
              <a:spAutoFit/>
            </a:bodyPr>
            <a:lstStyle/>
            <a:p>
              <a:pPr eaLnBrk="1" hangingPunct="1">
                <a:spcBef>
                  <a:spcPct val="50000"/>
                </a:spcBef>
              </a:pPr>
              <a:r>
                <a:rPr lang="en-US" sz="2000" b="1">
                  <a:latin typeface="Trebuchet MS" pitchFamily="34" charset="0"/>
                </a:rPr>
                <a:t>Outsource work</a:t>
              </a:r>
            </a:p>
          </p:txBody>
        </p:sp>
        <p:sp>
          <p:nvSpPr>
            <p:cNvPr id="30730" name="Text Box 9"/>
            <p:cNvSpPr txBox="1">
              <a:spLocks noChangeArrowheads="1"/>
            </p:cNvSpPr>
            <p:nvPr/>
          </p:nvSpPr>
          <p:spPr bwMode="auto">
            <a:xfrm>
              <a:off x="806" y="3415"/>
              <a:ext cx="1844" cy="238"/>
            </a:xfrm>
            <a:prstGeom prst="rect">
              <a:avLst/>
            </a:prstGeom>
            <a:noFill/>
            <a:ln w="9525">
              <a:noFill/>
              <a:miter lim="800000"/>
              <a:headEnd/>
              <a:tailEnd/>
            </a:ln>
          </p:spPr>
          <p:txBody>
            <a:bodyPr anchor="ctr" anchorCtr="1">
              <a:spAutoFit/>
            </a:bodyPr>
            <a:lstStyle/>
            <a:p>
              <a:pPr eaLnBrk="1" hangingPunct="1">
                <a:spcBef>
                  <a:spcPct val="50000"/>
                </a:spcBef>
              </a:pPr>
              <a:r>
                <a:rPr lang="en-US" sz="2000" b="1">
                  <a:latin typeface="Trebuchet MS" pitchFamily="34" charset="0"/>
                </a:rPr>
                <a:t>Reduce turnover</a:t>
              </a:r>
            </a:p>
          </p:txBody>
        </p:sp>
        <p:sp>
          <p:nvSpPr>
            <p:cNvPr id="30731" name="Text Box 10"/>
            <p:cNvSpPr txBox="1">
              <a:spLocks noChangeArrowheads="1"/>
            </p:cNvSpPr>
            <p:nvPr/>
          </p:nvSpPr>
          <p:spPr bwMode="auto">
            <a:xfrm>
              <a:off x="3456" y="2140"/>
              <a:ext cx="1211" cy="550"/>
            </a:xfrm>
            <a:prstGeom prst="rect">
              <a:avLst/>
            </a:prstGeom>
            <a:noFill/>
            <a:ln w="9525">
              <a:noFill/>
              <a:miter lim="800000"/>
              <a:headEnd/>
              <a:tailEnd/>
            </a:ln>
          </p:spPr>
          <p:txBody>
            <a:bodyPr anchor="ctr" anchorCtr="1">
              <a:spAutoFit/>
            </a:bodyPr>
            <a:lstStyle/>
            <a:p>
              <a:pPr algn="ctr" eaLnBrk="1" hangingPunct="1">
                <a:spcBef>
                  <a:spcPct val="50000"/>
                </a:spcBef>
              </a:pPr>
              <a:r>
                <a:rPr lang="en-US" b="1">
                  <a:latin typeface="Trebuchet MS" pitchFamily="34" charset="0"/>
                </a:rPr>
                <a:t>Human Resource Shortage</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Job rotation involves systematically shifting employees from one job to another to sustain their motivation and interest.</a:t>
            </a:r>
            <a:endParaRPr lang="en-US" dirty="0"/>
          </a:p>
        </p:txBody>
      </p:sp>
      <p:sp>
        <p:nvSpPr>
          <p:cNvPr id="3" name="Title 2"/>
          <p:cNvSpPr>
            <a:spLocks noGrp="1"/>
          </p:cNvSpPr>
          <p:nvPr>
            <p:ph type="title"/>
          </p:nvPr>
        </p:nvSpPr>
        <p:spPr/>
        <p:txBody>
          <a:bodyPr/>
          <a:lstStyle/>
          <a:p>
            <a:pPr algn="ctr"/>
            <a:r>
              <a:rPr lang="en-US" dirty="0" smtClean="0"/>
              <a:t>Job Rotation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Can be done either by combining two or more jobs into one or by adding two or more tasks to an existing jobs.</a:t>
            </a:r>
            <a:endParaRPr lang="en-US" dirty="0"/>
          </a:p>
        </p:txBody>
      </p:sp>
      <p:sp>
        <p:nvSpPr>
          <p:cNvPr id="3" name="Title 2"/>
          <p:cNvSpPr>
            <a:spLocks noGrp="1"/>
          </p:cNvSpPr>
          <p:nvPr>
            <p:ph type="title"/>
          </p:nvPr>
        </p:nvSpPr>
        <p:spPr/>
        <p:txBody>
          <a:bodyPr/>
          <a:lstStyle/>
          <a:p>
            <a:pPr algn="ctr"/>
            <a:r>
              <a:rPr lang="en-US" dirty="0" smtClean="0"/>
              <a:t>Job Enlargement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	Expanding the degree of different dimensions of jobs (vertical expansion) through:</a:t>
            </a:r>
          </a:p>
          <a:p>
            <a:r>
              <a:rPr lang="en-US" dirty="0" smtClean="0"/>
              <a:t>Combining task</a:t>
            </a:r>
          </a:p>
          <a:p>
            <a:r>
              <a:rPr lang="en-US" dirty="0" smtClean="0"/>
              <a:t>Forming natural work unit</a:t>
            </a:r>
          </a:p>
          <a:p>
            <a:r>
              <a:rPr lang="en-US" dirty="0" smtClean="0"/>
              <a:t>Establishing client relationships</a:t>
            </a:r>
          </a:p>
          <a:p>
            <a:r>
              <a:rPr lang="en-US" dirty="0" smtClean="0"/>
              <a:t>Vertical loading</a:t>
            </a:r>
          </a:p>
          <a:p>
            <a:r>
              <a:rPr lang="en-US" dirty="0" smtClean="0"/>
              <a:t>Opening feedback channels.</a:t>
            </a:r>
          </a:p>
        </p:txBody>
      </p:sp>
      <p:sp>
        <p:nvSpPr>
          <p:cNvPr id="3" name="Title 2"/>
          <p:cNvSpPr>
            <a:spLocks noGrp="1"/>
          </p:cNvSpPr>
          <p:nvPr>
            <p:ph type="title"/>
          </p:nvPr>
        </p:nvSpPr>
        <p:spPr/>
        <p:txBody>
          <a:bodyPr/>
          <a:lstStyle/>
          <a:p>
            <a:pPr algn="ctr"/>
            <a:r>
              <a:rPr lang="en-US" dirty="0" smtClean="0"/>
              <a:t>Job Enrichment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316</TotalTime>
  <Words>2062</Words>
  <Application>Microsoft Office PowerPoint</Application>
  <PresentationFormat>On-screen Show (4:3)</PresentationFormat>
  <Paragraphs>268</Paragraphs>
  <Slides>63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63</vt:i4>
      </vt:variant>
    </vt:vector>
  </HeadingPairs>
  <TitlesOfParts>
    <vt:vector size="70" baseType="lpstr">
      <vt:lpstr>Lucida Sans Unicode</vt:lpstr>
      <vt:lpstr>Trebuchet MS</vt:lpstr>
      <vt:lpstr>Verdana</vt:lpstr>
      <vt:lpstr>Wingdings</vt:lpstr>
      <vt:lpstr>Wingdings 2</vt:lpstr>
      <vt:lpstr>Wingdings 3</vt:lpstr>
      <vt:lpstr>Concourse</vt:lpstr>
      <vt:lpstr>Job Design</vt:lpstr>
      <vt:lpstr>Job Design</vt:lpstr>
      <vt:lpstr>Job Design Methods/Approaches</vt:lpstr>
      <vt:lpstr>Scientific Management Approach</vt:lpstr>
      <vt:lpstr>Herzberg’s Two Factor Theory</vt:lpstr>
      <vt:lpstr>PowerPoint Presentation</vt:lpstr>
      <vt:lpstr>Job Rotation</vt:lpstr>
      <vt:lpstr>Job Enlargement</vt:lpstr>
      <vt:lpstr>Job Enrichment</vt:lpstr>
      <vt:lpstr>Job Characteristics Model</vt:lpstr>
      <vt:lpstr>PowerPoint Presentation</vt:lpstr>
      <vt:lpstr>Designing job to groups</vt:lpstr>
      <vt:lpstr>Elements of designing jobs through socio-technical system includes</vt:lpstr>
      <vt:lpstr>PowerPoint Presentation</vt:lpstr>
      <vt:lpstr>2. Autonomous work group </vt:lpstr>
      <vt:lpstr>The main characteristics of this approach includes:</vt:lpstr>
      <vt:lpstr>Contd..    </vt:lpstr>
      <vt:lpstr>Impact of job design on motivation, productivity, and QWL</vt:lpstr>
      <vt:lpstr>PowerPoint Presentation</vt:lpstr>
      <vt:lpstr>Contd…</vt:lpstr>
      <vt:lpstr>PowerPoint Presentation</vt:lpstr>
      <vt:lpstr>PowerPoint Presentation</vt:lpstr>
      <vt:lpstr>UNIT - 4</vt:lpstr>
      <vt:lpstr>Human Resources as a Core Competency</vt:lpstr>
      <vt:lpstr>PowerPoint Presentation</vt:lpstr>
      <vt:lpstr>PowerPoint Presentation</vt:lpstr>
      <vt:lpstr>Characteristics</vt:lpstr>
      <vt:lpstr>Approach to HRP</vt:lpstr>
      <vt:lpstr>PowerPoint Presentation</vt:lpstr>
      <vt:lpstr>PowerPoint Presentation</vt:lpstr>
      <vt:lpstr>PowerPoint Presentation</vt:lpstr>
      <vt:lpstr>HRP Process</vt:lpstr>
      <vt:lpstr>Phase 1: Environmental Analysis</vt:lpstr>
      <vt:lpstr>Phase 2: Determining HR objectives and policies</vt:lpstr>
      <vt:lpstr>Phase 3: Human resource forecast</vt:lpstr>
      <vt:lpstr>Phase 4: Action plan</vt:lpstr>
      <vt:lpstr>Phase 5: Control and evaluation</vt:lpstr>
      <vt:lpstr>Relationship of HR planning to strategic planning/business planning</vt:lpstr>
      <vt:lpstr>PowerPoint Presentation</vt:lpstr>
      <vt:lpstr>  </vt:lpstr>
      <vt:lpstr>2. Human resource planning</vt:lpstr>
      <vt:lpstr>PowerPoint Presentation</vt:lpstr>
      <vt:lpstr>PowerPoint Presentation</vt:lpstr>
      <vt:lpstr>Forecasting HR Demand and Supply</vt:lpstr>
      <vt:lpstr>HR Demand Forecasting</vt:lpstr>
      <vt:lpstr>PowerPoint Presentation</vt:lpstr>
      <vt:lpstr>A. Judgmental forecasting</vt:lpstr>
      <vt:lpstr>PowerPoint Presentation</vt:lpstr>
      <vt:lpstr>PowerPoint Presentation</vt:lpstr>
      <vt:lpstr>Contd… Nominal Grouping technique </vt:lpstr>
      <vt:lpstr>PowerPoint Presentation</vt:lpstr>
      <vt:lpstr>B. Statistical Forecasting</vt:lpstr>
      <vt:lpstr>CONTD… Statistical Forecasting</vt:lpstr>
      <vt:lpstr>CONTD.. Statistical Forecasting</vt:lpstr>
      <vt:lpstr>Forecasting HR Supply</vt:lpstr>
      <vt:lpstr>A. Judgmental Techniques</vt:lpstr>
      <vt:lpstr>Contd.. Judgmental Techniques</vt:lpstr>
      <vt:lpstr>B. STATISTICAL TECHNIQUES</vt:lpstr>
      <vt:lpstr>CONTD…  STATISTICAL TECHNIQUES</vt:lpstr>
      <vt:lpstr>CONTD…. RENEWAL ANALYSIS </vt:lpstr>
      <vt:lpstr>Contd… Forecasting HR Supply</vt:lpstr>
      <vt:lpstr>Managing a Human Resources Surplus</vt:lpstr>
      <vt:lpstr>Managing a Labor Shortage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job to groups </dc:title>
  <dc:creator>Shankar</dc:creator>
  <cp:lastModifiedBy>admin</cp:lastModifiedBy>
  <cp:revision>56</cp:revision>
  <dcterms:created xsi:type="dcterms:W3CDTF">2006-08-16T00:00:00Z</dcterms:created>
  <dcterms:modified xsi:type="dcterms:W3CDTF">2016-02-28T03:27:41Z</dcterms:modified>
</cp:coreProperties>
</file>