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7" r:id="rId2"/>
    <p:sldId id="268" r:id="rId3"/>
    <p:sldId id="269" r:id="rId4"/>
    <p:sldId id="270" r:id="rId5"/>
    <p:sldId id="271" r:id="rId6"/>
    <p:sldId id="272" r:id="rId7"/>
    <p:sldId id="278" r:id="rId8"/>
    <p:sldId id="277" r:id="rId9"/>
    <p:sldId id="273" r:id="rId10"/>
    <p:sldId id="274" r:id="rId11"/>
    <p:sldId id="279" r:id="rId12"/>
    <p:sldId id="275" r:id="rId13"/>
    <p:sldId id="276" r:id="rId14"/>
    <p:sldId id="280" r:id="rId15"/>
    <p:sldId id="28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FD48B3-DA80-4878-9E13-72C947370282}" type="datetimeFigureOut">
              <a:rPr lang="en-US" smtClean="0"/>
              <a:pPr/>
              <a:t>3/3/2016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3932D9-D3FE-4CF4-A50F-DF9266B052DC}" type="slidenum">
              <a:rPr lang="en-US" smtClean="0"/>
              <a:pPr/>
              <a:t>‹#›</a:t>
            </a:fld>
            <a:endParaRPr lang="en-US"/>
          </a:p>
        </p:txBody>
      </p:sp>
    </p:spTree>
    <p:extLst>
      <p:ext uri="{BB962C8B-B14F-4D97-AF65-F5344CB8AC3E}">
        <p14:creationId xmlns:p14="http://schemas.microsoft.com/office/powerpoint/2010/main" val="333347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1400"/>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0ECC77-5CFA-40A9-8017-E59481D812CC}" type="datetime1">
              <a:rPr lang="en-US" smtClean="0"/>
              <a:pPr/>
              <a:t>3/3/2016</a:t>
            </a:fld>
            <a:endParaRPr lang="en-US"/>
          </a:p>
        </p:txBody>
      </p:sp>
      <p:sp>
        <p:nvSpPr>
          <p:cNvPr id="5" name="Footer Placeholder 4"/>
          <p:cNvSpPr>
            <a:spLocks noGrp="1"/>
          </p:cNvSpPr>
          <p:nvPr>
            <p:ph type="ftr" sz="quarter" idx="11"/>
          </p:nvPr>
        </p:nvSpPr>
        <p:spPr/>
        <p:txBody>
          <a:bodyPr/>
          <a:lstStyle/>
          <a:p>
            <a:r>
              <a:rPr lang="en-US" smtClean="0"/>
              <a:t>By N.K. Neupane</a:t>
            </a:r>
            <a:endParaRPr lang="en-US"/>
          </a:p>
        </p:txBody>
      </p:sp>
      <p:sp>
        <p:nvSpPr>
          <p:cNvPr id="6" name="Slide Number Placeholder 5"/>
          <p:cNvSpPr>
            <a:spLocks noGrp="1"/>
          </p:cNvSpPr>
          <p:nvPr>
            <p:ph type="sldNum" sz="quarter" idx="12"/>
          </p:nvPr>
        </p:nvSpPr>
        <p:spPr/>
        <p:txBody>
          <a:bodyPr/>
          <a:lstStyle/>
          <a:p>
            <a:fld id="{E6D27BD5-9F85-4B81-B31B-5E94266A2D0C}" type="slidenum">
              <a:rPr lang="en-US" smtClean="0"/>
              <a:pPr/>
              <a:t>‹#›</a:t>
            </a:fld>
            <a:endParaRPr lang="en-US"/>
          </a:p>
        </p:txBody>
      </p:sp>
    </p:spTree>
    <p:extLst>
      <p:ext uri="{BB962C8B-B14F-4D97-AF65-F5344CB8AC3E}">
        <p14:creationId xmlns:p14="http://schemas.microsoft.com/office/powerpoint/2010/main" val="182293618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33B0AC-1B1A-4DF3-A084-66A7E364493E}" type="datetime1">
              <a:rPr lang="en-US" smtClean="0"/>
              <a:pPr/>
              <a:t>3/3/2016</a:t>
            </a:fld>
            <a:endParaRPr lang="en-US"/>
          </a:p>
        </p:txBody>
      </p:sp>
      <p:sp>
        <p:nvSpPr>
          <p:cNvPr id="5" name="Footer Placeholder 4"/>
          <p:cNvSpPr>
            <a:spLocks noGrp="1"/>
          </p:cNvSpPr>
          <p:nvPr>
            <p:ph type="ftr" sz="quarter" idx="11"/>
          </p:nvPr>
        </p:nvSpPr>
        <p:spPr/>
        <p:txBody>
          <a:bodyPr/>
          <a:lstStyle/>
          <a:p>
            <a:r>
              <a:rPr lang="en-US" smtClean="0"/>
              <a:t>By N.K. Neupane</a:t>
            </a:r>
            <a:endParaRPr lang="en-US"/>
          </a:p>
        </p:txBody>
      </p:sp>
      <p:sp>
        <p:nvSpPr>
          <p:cNvPr id="6" name="Slide Number Placeholder 5"/>
          <p:cNvSpPr>
            <a:spLocks noGrp="1"/>
          </p:cNvSpPr>
          <p:nvPr>
            <p:ph type="sldNum" sz="quarter" idx="12"/>
          </p:nvPr>
        </p:nvSpPr>
        <p:spPr/>
        <p:txBody>
          <a:bodyPr/>
          <a:lstStyle/>
          <a:p>
            <a:fld id="{E6D27BD5-9F85-4B81-B31B-5E94266A2D0C}" type="slidenum">
              <a:rPr lang="en-US" smtClean="0"/>
              <a:pPr/>
              <a:t>‹#›</a:t>
            </a:fld>
            <a:endParaRPr lang="en-US"/>
          </a:p>
        </p:txBody>
      </p:sp>
    </p:spTree>
    <p:extLst>
      <p:ext uri="{BB962C8B-B14F-4D97-AF65-F5344CB8AC3E}">
        <p14:creationId xmlns:p14="http://schemas.microsoft.com/office/powerpoint/2010/main" val="213961557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A93735-BEC2-44A6-A547-164C55A0F578}" type="datetime1">
              <a:rPr lang="en-US" smtClean="0"/>
              <a:pPr/>
              <a:t>3/3/2016</a:t>
            </a:fld>
            <a:endParaRPr lang="en-US"/>
          </a:p>
        </p:txBody>
      </p:sp>
      <p:sp>
        <p:nvSpPr>
          <p:cNvPr id="5" name="Footer Placeholder 4"/>
          <p:cNvSpPr>
            <a:spLocks noGrp="1"/>
          </p:cNvSpPr>
          <p:nvPr>
            <p:ph type="ftr" sz="quarter" idx="11"/>
          </p:nvPr>
        </p:nvSpPr>
        <p:spPr/>
        <p:txBody>
          <a:bodyPr/>
          <a:lstStyle/>
          <a:p>
            <a:r>
              <a:rPr lang="en-US" smtClean="0"/>
              <a:t>By N.K. Neupane</a:t>
            </a:r>
            <a:endParaRPr lang="en-US"/>
          </a:p>
        </p:txBody>
      </p:sp>
      <p:sp>
        <p:nvSpPr>
          <p:cNvPr id="6" name="Slide Number Placeholder 5"/>
          <p:cNvSpPr>
            <a:spLocks noGrp="1"/>
          </p:cNvSpPr>
          <p:nvPr>
            <p:ph type="sldNum" sz="quarter" idx="12"/>
          </p:nvPr>
        </p:nvSpPr>
        <p:spPr/>
        <p:txBody>
          <a:bodyPr/>
          <a:lstStyle/>
          <a:p>
            <a:fld id="{E6D27BD5-9F85-4B81-B31B-5E94266A2D0C}" type="slidenum">
              <a:rPr lang="en-US" smtClean="0"/>
              <a:pPr/>
              <a:t>‹#›</a:t>
            </a:fld>
            <a:endParaRPr lang="en-US"/>
          </a:p>
        </p:txBody>
      </p:sp>
    </p:spTree>
    <p:extLst>
      <p:ext uri="{BB962C8B-B14F-4D97-AF65-F5344CB8AC3E}">
        <p14:creationId xmlns:p14="http://schemas.microsoft.com/office/powerpoint/2010/main" val="343950916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0784AE-0C15-493B-81E1-CC594ABA0D4B}" type="datetime1">
              <a:rPr lang="en-US" smtClean="0"/>
              <a:pPr/>
              <a:t>3/3/2016</a:t>
            </a:fld>
            <a:endParaRPr lang="en-US"/>
          </a:p>
        </p:txBody>
      </p:sp>
      <p:sp>
        <p:nvSpPr>
          <p:cNvPr id="5" name="Footer Placeholder 4"/>
          <p:cNvSpPr>
            <a:spLocks noGrp="1"/>
          </p:cNvSpPr>
          <p:nvPr>
            <p:ph type="ftr" sz="quarter" idx="11"/>
          </p:nvPr>
        </p:nvSpPr>
        <p:spPr/>
        <p:txBody>
          <a:bodyPr/>
          <a:lstStyle/>
          <a:p>
            <a:r>
              <a:rPr lang="en-US" smtClean="0"/>
              <a:t>By N.K. Neupane</a:t>
            </a:r>
            <a:endParaRPr lang="en-US"/>
          </a:p>
        </p:txBody>
      </p:sp>
      <p:sp>
        <p:nvSpPr>
          <p:cNvPr id="6" name="Slide Number Placeholder 5"/>
          <p:cNvSpPr>
            <a:spLocks noGrp="1"/>
          </p:cNvSpPr>
          <p:nvPr>
            <p:ph type="sldNum" sz="quarter" idx="12"/>
          </p:nvPr>
        </p:nvSpPr>
        <p:spPr/>
        <p:txBody>
          <a:bodyPr/>
          <a:lstStyle/>
          <a:p>
            <a:fld id="{E6D27BD5-9F85-4B81-B31B-5E94266A2D0C}" type="slidenum">
              <a:rPr lang="en-US" smtClean="0"/>
              <a:pPr/>
              <a:t>‹#›</a:t>
            </a:fld>
            <a:endParaRPr lang="en-US"/>
          </a:p>
        </p:txBody>
      </p:sp>
    </p:spTree>
    <p:extLst>
      <p:ext uri="{BB962C8B-B14F-4D97-AF65-F5344CB8AC3E}">
        <p14:creationId xmlns:p14="http://schemas.microsoft.com/office/powerpoint/2010/main" val="118312571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62262"/>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44C758-5B05-4C21-8492-C57FF61AA636}" type="datetime1">
              <a:rPr lang="en-US" smtClean="0"/>
              <a:pPr/>
              <a:t>3/3/2016</a:t>
            </a:fld>
            <a:endParaRPr lang="en-US"/>
          </a:p>
        </p:txBody>
      </p:sp>
      <p:sp>
        <p:nvSpPr>
          <p:cNvPr id="5" name="Footer Placeholder 4"/>
          <p:cNvSpPr>
            <a:spLocks noGrp="1"/>
          </p:cNvSpPr>
          <p:nvPr>
            <p:ph type="ftr" sz="quarter" idx="11"/>
          </p:nvPr>
        </p:nvSpPr>
        <p:spPr/>
        <p:txBody>
          <a:bodyPr/>
          <a:lstStyle/>
          <a:p>
            <a:r>
              <a:rPr lang="en-US" smtClean="0"/>
              <a:t>By N.K. Neupane</a:t>
            </a:r>
            <a:endParaRPr lang="en-US"/>
          </a:p>
        </p:txBody>
      </p:sp>
      <p:sp>
        <p:nvSpPr>
          <p:cNvPr id="6" name="Slide Number Placeholder 5"/>
          <p:cNvSpPr>
            <a:spLocks noGrp="1"/>
          </p:cNvSpPr>
          <p:nvPr>
            <p:ph type="sldNum" sz="quarter" idx="12"/>
          </p:nvPr>
        </p:nvSpPr>
        <p:spPr/>
        <p:txBody>
          <a:bodyPr/>
          <a:lstStyle/>
          <a:p>
            <a:fld id="{E6D27BD5-9F85-4B81-B31B-5E94266A2D0C}" type="slidenum">
              <a:rPr lang="en-US" smtClean="0"/>
              <a:pPr/>
              <a:t>‹#›</a:t>
            </a:fld>
            <a:endParaRPr lang="en-US"/>
          </a:p>
        </p:txBody>
      </p:sp>
    </p:spTree>
    <p:extLst>
      <p:ext uri="{BB962C8B-B14F-4D97-AF65-F5344CB8AC3E}">
        <p14:creationId xmlns:p14="http://schemas.microsoft.com/office/powerpoint/2010/main" val="58229403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6FA2E7-4AE6-483E-9CB0-8C6696C70EF4}" type="datetime1">
              <a:rPr lang="en-US" smtClean="0"/>
              <a:pPr/>
              <a:t>3/3/2016</a:t>
            </a:fld>
            <a:endParaRPr lang="en-US"/>
          </a:p>
        </p:txBody>
      </p:sp>
      <p:sp>
        <p:nvSpPr>
          <p:cNvPr id="6" name="Footer Placeholder 5"/>
          <p:cNvSpPr>
            <a:spLocks noGrp="1"/>
          </p:cNvSpPr>
          <p:nvPr>
            <p:ph type="ftr" sz="quarter" idx="11"/>
          </p:nvPr>
        </p:nvSpPr>
        <p:spPr/>
        <p:txBody>
          <a:bodyPr/>
          <a:lstStyle/>
          <a:p>
            <a:r>
              <a:rPr lang="en-US" smtClean="0"/>
              <a:t>By N.K. Neupane</a:t>
            </a:r>
            <a:endParaRPr lang="en-US"/>
          </a:p>
        </p:txBody>
      </p:sp>
      <p:sp>
        <p:nvSpPr>
          <p:cNvPr id="7" name="Slide Number Placeholder 6"/>
          <p:cNvSpPr>
            <a:spLocks noGrp="1"/>
          </p:cNvSpPr>
          <p:nvPr>
            <p:ph type="sldNum" sz="quarter" idx="12"/>
          </p:nvPr>
        </p:nvSpPr>
        <p:spPr/>
        <p:txBody>
          <a:bodyPr/>
          <a:lstStyle/>
          <a:p>
            <a:fld id="{E6D27BD5-9F85-4B81-B31B-5E94266A2D0C}" type="slidenum">
              <a:rPr lang="en-US" smtClean="0"/>
              <a:pPr/>
              <a:t>‹#›</a:t>
            </a:fld>
            <a:endParaRPr lang="en-US"/>
          </a:p>
        </p:txBody>
      </p:sp>
    </p:spTree>
    <p:extLst>
      <p:ext uri="{BB962C8B-B14F-4D97-AF65-F5344CB8AC3E}">
        <p14:creationId xmlns:p14="http://schemas.microsoft.com/office/powerpoint/2010/main" val="79692847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1850" y="274638"/>
            <a:ext cx="10515600" cy="1143000"/>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1850" y="1489075"/>
            <a:ext cx="515620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1850" y="2193925"/>
            <a:ext cx="515620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89663" y="1489075"/>
            <a:ext cx="5157787"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9663" y="2193925"/>
            <a:ext cx="5157787"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336D23-3A41-4C6C-9AE9-A5B440587A97}" type="datetime1">
              <a:rPr lang="en-US" smtClean="0"/>
              <a:pPr/>
              <a:t>3/3/2016</a:t>
            </a:fld>
            <a:endParaRPr lang="en-US"/>
          </a:p>
        </p:txBody>
      </p:sp>
      <p:sp>
        <p:nvSpPr>
          <p:cNvPr id="8" name="Footer Placeholder 7"/>
          <p:cNvSpPr>
            <a:spLocks noGrp="1"/>
          </p:cNvSpPr>
          <p:nvPr>
            <p:ph type="ftr" sz="quarter" idx="11"/>
          </p:nvPr>
        </p:nvSpPr>
        <p:spPr/>
        <p:txBody>
          <a:bodyPr/>
          <a:lstStyle/>
          <a:p>
            <a:r>
              <a:rPr lang="en-US" smtClean="0"/>
              <a:t>By N.K. Neupane</a:t>
            </a:r>
            <a:endParaRPr lang="en-US"/>
          </a:p>
        </p:txBody>
      </p:sp>
      <p:sp>
        <p:nvSpPr>
          <p:cNvPr id="9" name="Slide Number Placeholder 8"/>
          <p:cNvSpPr>
            <a:spLocks noGrp="1"/>
          </p:cNvSpPr>
          <p:nvPr>
            <p:ph type="sldNum" sz="quarter" idx="12"/>
          </p:nvPr>
        </p:nvSpPr>
        <p:spPr/>
        <p:txBody>
          <a:bodyPr/>
          <a:lstStyle/>
          <a:p>
            <a:fld id="{E6D27BD5-9F85-4B81-B31B-5E94266A2D0C}" type="slidenum">
              <a:rPr lang="en-US" smtClean="0"/>
              <a:pPr/>
              <a:t>‹#›</a:t>
            </a:fld>
            <a:endParaRPr lang="en-US"/>
          </a:p>
        </p:txBody>
      </p:sp>
    </p:spTree>
    <p:extLst>
      <p:ext uri="{BB962C8B-B14F-4D97-AF65-F5344CB8AC3E}">
        <p14:creationId xmlns:p14="http://schemas.microsoft.com/office/powerpoint/2010/main" val="39964449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88B368-A1BB-4D9D-8938-14BBA7FE61BF}" type="datetime1">
              <a:rPr lang="en-US" smtClean="0"/>
              <a:pPr/>
              <a:t>3/3/2016</a:t>
            </a:fld>
            <a:endParaRPr lang="en-US"/>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a:t>
            </a:fld>
            <a:endParaRPr lang="en-US"/>
          </a:p>
        </p:txBody>
      </p:sp>
    </p:spTree>
    <p:extLst>
      <p:ext uri="{BB962C8B-B14F-4D97-AF65-F5344CB8AC3E}">
        <p14:creationId xmlns:p14="http://schemas.microsoft.com/office/powerpoint/2010/main" val="337605118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C8F966-D059-4FBE-BAE7-9C835C3034B2}" type="datetime1">
              <a:rPr lang="en-US" smtClean="0"/>
              <a:pPr/>
              <a:t>3/3/2016</a:t>
            </a:fld>
            <a:endParaRPr lang="en-US"/>
          </a:p>
        </p:txBody>
      </p:sp>
      <p:sp>
        <p:nvSpPr>
          <p:cNvPr id="3" name="Footer Placeholder 2"/>
          <p:cNvSpPr>
            <a:spLocks noGrp="1"/>
          </p:cNvSpPr>
          <p:nvPr>
            <p:ph type="ftr" sz="quarter" idx="11"/>
          </p:nvPr>
        </p:nvSpPr>
        <p:spPr/>
        <p:txBody>
          <a:bodyPr/>
          <a:lstStyle/>
          <a:p>
            <a:r>
              <a:rPr lang="en-US" smtClean="0"/>
              <a:t>By N.K. Neupane</a:t>
            </a:r>
            <a:endParaRPr lang="en-US"/>
          </a:p>
        </p:txBody>
      </p:sp>
      <p:sp>
        <p:nvSpPr>
          <p:cNvPr id="4" name="Slide Number Placeholder 3"/>
          <p:cNvSpPr>
            <a:spLocks noGrp="1"/>
          </p:cNvSpPr>
          <p:nvPr>
            <p:ph type="sldNum" sz="quarter" idx="12"/>
          </p:nvPr>
        </p:nvSpPr>
        <p:spPr/>
        <p:txBody>
          <a:bodyPr/>
          <a:lstStyle/>
          <a:p>
            <a:fld id="{E6D27BD5-9F85-4B81-B31B-5E94266A2D0C}" type="slidenum">
              <a:rPr lang="en-US" smtClean="0"/>
              <a:pPr/>
              <a:t>‹#›</a:t>
            </a:fld>
            <a:endParaRPr lang="en-US"/>
          </a:p>
        </p:txBody>
      </p:sp>
    </p:spTree>
    <p:extLst>
      <p:ext uri="{BB962C8B-B14F-4D97-AF65-F5344CB8AC3E}">
        <p14:creationId xmlns:p14="http://schemas.microsoft.com/office/powerpoint/2010/main" val="119775060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3C4BDF-0B91-4058-B089-E35D328999D3}" type="datetime1">
              <a:rPr lang="en-US" smtClean="0"/>
              <a:pPr/>
              <a:t>3/3/2016</a:t>
            </a:fld>
            <a:endParaRPr lang="en-US"/>
          </a:p>
        </p:txBody>
      </p:sp>
      <p:sp>
        <p:nvSpPr>
          <p:cNvPr id="6" name="Footer Placeholder 5"/>
          <p:cNvSpPr>
            <a:spLocks noGrp="1"/>
          </p:cNvSpPr>
          <p:nvPr>
            <p:ph type="ftr" sz="quarter" idx="11"/>
          </p:nvPr>
        </p:nvSpPr>
        <p:spPr/>
        <p:txBody>
          <a:bodyPr/>
          <a:lstStyle/>
          <a:p>
            <a:r>
              <a:rPr lang="en-US" smtClean="0"/>
              <a:t>By N.K. Neupane</a:t>
            </a:r>
            <a:endParaRPr lang="en-US"/>
          </a:p>
        </p:txBody>
      </p:sp>
      <p:sp>
        <p:nvSpPr>
          <p:cNvPr id="7" name="Slide Number Placeholder 6"/>
          <p:cNvSpPr>
            <a:spLocks noGrp="1"/>
          </p:cNvSpPr>
          <p:nvPr>
            <p:ph type="sldNum" sz="quarter" idx="12"/>
          </p:nvPr>
        </p:nvSpPr>
        <p:spPr/>
        <p:txBody>
          <a:bodyPr/>
          <a:lstStyle/>
          <a:p>
            <a:fld id="{E6D27BD5-9F85-4B81-B31B-5E94266A2D0C}" type="slidenum">
              <a:rPr lang="en-US" smtClean="0"/>
              <a:pPr/>
              <a:t>‹#›</a:t>
            </a:fld>
            <a:endParaRPr lang="en-US"/>
          </a:p>
        </p:txBody>
      </p:sp>
    </p:spTree>
    <p:extLst>
      <p:ext uri="{BB962C8B-B14F-4D97-AF65-F5344CB8AC3E}">
        <p14:creationId xmlns:p14="http://schemas.microsoft.com/office/powerpoint/2010/main" val="303445759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6F065-F61F-46F9-A22A-B782678EF449}" type="datetime1">
              <a:rPr lang="en-US" smtClean="0"/>
              <a:pPr/>
              <a:t>3/3/2016</a:t>
            </a:fld>
            <a:endParaRPr lang="en-US"/>
          </a:p>
        </p:txBody>
      </p:sp>
      <p:sp>
        <p:nvSpPr>
          <p:cNvPr id="6" name="Footer Placeholder 5"/>
          <p:cNvSpPr>
            <a:spLocks noGrp="1"/>
          </p:cNvSpPr>
          <p:nvPr>
            <p:ph type="ftr" sz="quarter" idx="11"/>
          </p:nvPr>
        </p:nvSpPr>
        <p:spPr/>
        <p:txBody>
          <a:bodyPr/>
          <a:lstStyle/>
          <a:p>
            <a:r>
              <a:rPr lang="en-US" smtClean="0"/>
              <a:t>By N.K. Neupane</a:t>
            </a:r>
            <a:endParaRPr lang="en-US"/>
          </a:p>
        </p:txBody>
      </p:sp>
      <p:sp>
        <p:nvSpPr>
          <p:cNvPr id="7" name="Slide Number Placeholder 6"/>
          <p:cNvSpPr>
            <a:spLocks noGrp="1"/>
          </p:cNvSpPr>
          <p:nvPr>
            <p:ph type="sldNum" sz="quarter" idx="12"/>
          </p:nvPr>
        </p:nvSpPr>
        <p:spPr/>
        <p:txBody>
          <a:bodyPr/>
          <a:lstStyle/>
          <a:p>
            <a:fld id="{E6D27BD5-9F85-4B81-B31B-5E94266A2D0C}" type="slidenum">
              <a:rPr lang="en-US" smtClean="0"/>
              <a:pPr/>
              <a:t>‹#›</a:t>
            </a:fld>
            <a:endParaRPr lang="en-US"/>
          </a:p>
        </p:txBody>
      </p:sp>
    </p:spTree>
    <p:extLst>
      <p:ext uri="{BB962C8B-B14F-4D97-AF65-F5344CB8AC3E}">
        <p14:creationId xmlns:p14="http://schemas.microsoft.com/office/powerpoint/2010/main" val="60481929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3276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564999-E4A8-423E-B6BE-8D5B5A393542}" type="datetime1">
              <a:rPr lang="en-US" smtClean="0"/>
              <a:pPr/>
              <a:t>3/3/2016</a:t>
            </a:fld>
            <a:endParaRPr lang="en-US"/>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By N.K. Neupane</a:t>
            </a:r>
            <a:endParaRPr lang="en-US"/>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D27BD5-9F85-4B81-B31B-5E94266A2D0C}" type="slidenum">
              <a:rPr lang="en-US" smtClean="0"/>
              <a:pPr/>
              <a:t>‹#›</a:t>
            </a:fld>
            <a:endParaRPr lang="en-US"/>
          </a:p>
        </p:txBody>
      </p:sp>
    </p:spTree>
    <p:extLst>
      <p:ext uri="{BB962C8B-B14F-4D97-AF65-F5344CB8AC3E}">
        <p14:creationId xmlns:p14="http://schemas.microsoft.com/office/powerpoint/2010/main" val="1756822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hf hd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ct val="30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Government Response to Incentive Failure</a:t>
            </a: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Market mechanism may not produce socially desirable level of output forever, generally in absence of incentives.</a:t>
            </a:r>
          </a:p>
          <a:p>
            <a:pPr marL="0" indent="0">
              <a:buNone/>
            </a:pPr>
            <a:endParaRPr lang="en-US" dirty="0" smtClean="0"/>
          </a:p>
          <a:p>
            <a:pPr marL="0" indent="0">
              <a:buNone/>
            </a:pPr>
            <a:endParaRPr lang="en-US" dirty="0" smtClean="0"/>
          </a:p>
          <a:p>
            <a:pPr marL="0" indent="0">
              <a:buNone/>
            </a:pPr>
            <a:r>
              <a:rPr lang="en-US" dirty="0" smtClean="0"/>
              <a:t>Government is responsible to encourage private business to produce socially desirable level of output because government is facilitator of economic activities, not businessman.</a:t>
            </a:r>
          </a:p>
          <a:p>
            <a:pPr marL="0" indent="0">
              <a:buNone/>
            </a:pPr>
            <a:endParaRPr lang="en-US" dirty="0" smtClean="0"/>
          </a:p>
          <a:p>
            <a:pPr marL="0" indent="0">
              <a:buNone/>
            </a:pPr>
            <a:r>
              <a:rPr lang="en-US" dirty="0" smtClean="0"/>
              <a:t>Government has to give various types of incentives (Positive or negative) to grow up private business since public private partnership (PPP) is most popular and effective tool to achieve goal of national development.  </a:t>
            </a:r>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1</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943" y="261257"/>
            <a:ext cx="10776857" cy="1429431"/>
          </a:xfrm>
        </p:spPr>
        <p:txBody>
          <a:bodyPr>
            <a:normAutofit fontScale="90000"/>
          </a:bodyPr>
          <a:lstStyle/>
          <a:p>
            <a:r>
              <a:rPr lang="en-US" dirty="0" smtClean="0">
                <a:solidFill>
                  <a:srgbClr val="FF0000"/>
                </a:solidFill>
              </a:rPr>
              <a:t>What are patentable? Are all inventions patentable?</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sz="3400" dirty="0" smtClean="0"/>
              <a:t>No, all inventions are not patentable.</a:t>
            </a:r>
          </a:p>
          <a:p>
            <a:pPr marL="0" indent="0">
              <a:buNone/>
            </a:pPr>
            <a:r>
              <a:rPr lang="en-US" sz="3400" dirty="0" smtClean="0"/>
              <a:t>To be qualify for </a:t>
            </a:r>
            <a:r>
              <a:rPr lang="en-US" sz="3400" dirty="0" smtClean="0"/>
              <a:t>patent, </a:t>
            </a:r>
            <a:r>
              <a:rPr lang="en-US" sz="3400" dirty="0" smtClean="0"/>
              <a:t>invention must meet following three criteria;</a:t>
            </a:r>
          </a:p>
          <a:p>
            <a:pPr>
              <a:buFont typeface="Wingdings" panose="05000000000000000000" pitchFamily="2" charset="2"/>
              <a:buChar char="ü"/>
            </a:pPr>
            <a:r>
              <a:rPr lang="en-US" sz="3400" dirty="0" smtClean="0"/>
              <a:t>Novelty: that is the invention did not exist previously.</a:t>
            </a:r>
          </a:p>
          <a:p>
            <a:pPr marL="0" indent="0">
              <a:buNone/>
            </a:pPr>
            <a:endParaRPr lang="en-US" dirty="0" smtClean="0"/>
          </a:p>
          <a:p>
            <a:pPr marL="228600" lvl="1">
              <a:buFont typeface="Wingdings" panose="05000000000000000000" pitchFamily="2" charset="2"/>
              <a:buChar char="ü"/>
            </a:pPr>
            <a:r>
              <a:rPr lang="en-US" sz="3400" dirty="0" smtClean="0"/>
              <a:t>Non-Obvious: that is there is significant improvement to existing technology, simple change to previously known devices do not get patent. </a:t>
            </a:r>
          </a:p>
          <a:p>
            <a:pPr marL="0" lvl="1" indent="0">
              <a:buNone/>
            </a:pPr>
            <a:r>
              <a:rPr lang="en-US" dirty="0" smtClean="0"/>
              <a:t> </a:t>
            </a:r>
          </a:p>
          <a:p>
            <a:pPr marL="0" lvl="1" indent="0">
              <a:buNone/>
            </a:pPr>
            <a:r>
              <a:rPr lang="en-US" sz="3200" dirty="0" smtClean="0">
                <a:latin typeface="Arial" panose="020B0604020202020204" pitchFamily="34" charset="0"/>
              </a:rPr>
              <a:t>[Obviousness measures the difference between what is in the prior art and what is claimed in the invention]</a:t>
            </a:r>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10</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ü"/>
            </a:pPr>
            <a:r>
              <a:rPr lang="en-US" sz="3400" dirty="0" smtClean="0"/>
              <a:t>Usefulness: that is inventions which are used for illegal activities or immoral purpose are not patentable.</a:t>
            </a:r>
          </a:p>
          <a:p>
            <a:pPr>
              <a:buNone/>
            </a:pPr>
            <a:endParaRPr lang="en-US" dirty="0" smtClean="0"/>
          </a:p>
          <a:p>
            <a:pPr>
              <a:buFontTx/>
              <a:buChar char="-"/>
            </a:pPr>
            <a:r>
              <a:rPr lang="en-US" dirty="0" smtClean="0">
                <a:latin typeface="Arial" panose="020B0604020202020204" pitchFamily="34" charset="0"/>
              </a:rPr>
              <a:t>The invention must have a </a:t>
            </a:r>
            <a:r>
              <a:rPr lang="en-US" dirty="0" smtClean="0"/>
              <a:t>“</a:t>
            </a:r>
            <a:r>
              <a:rPr lang="en-US" dirty="0" smtClean="0">
                <a:latin typeface="Arial" panose="020B0604020202020204" pitchFamily="34" charset="0"/>
              </a:rPr>
              <a:t>practical utility</a:t>
            </a:r>
            <a:r>
              <a:rPr lang="en-US" dirty="0" smtClean="0"/>
              <a:t>”</a:t>
            </a:r>
            <a:r>
              <a:rPr lang="en-US" dirty="0" smtClean="0">
                <a:latin typeface="Arial" panose="020B0604020202020204" pitchFamily="34" charset="0"/>
              </a:rPr>
              <a:t> (real world use) or application in any field of industry</a:t>
            </a:r>
          </a:p>
          <a:p>
            <a:pPr>
              <a:buFontTx/>
              <a:buChar char="-"/>
            </a:pPr>
            <a:r>
              <a:rPr lang="en-US" dirty="0" smtClean="0">
                <a:latin typeface="Arial" panose="020B0604020202020204" pitchFamily="34" charset="0"/>
              </a:rPr>
              <a:t>Abstract ideas, laws of nature and unapplied concepts are not patentable</a:t>
            </a:r>
          </a:p>
          <a:p>
            <a:pPr marL="0" indent="0">
              <a:buNone/>
            </a:pPr>
            <a:endParaRPr lang="en-US" dirty="0" smtClean="0"/>
          </a:p>
          <a:p>
            <a:pPr marL="0" indent="0">
              <a:buNone/>
            </a:pPr>
            <a:r>
              <a:rPr lang="en-US" dirty="0" smtClean="0"/>
              <a:t>[If the goods has negative externality, government will discourage it either by operating rights control or by imposing high tax.]</a:t>
            </a:r>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11</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Patent is given for the firm upon</a:t>
            </a:r>
          </a:p>
          <a:p>
            <a:r>
              <a:rPr lang="en-US" dirty="0" smtClean="0"/>
              <a:t>Product</a:t>
            </a:r>
          </a:p>
          <a:p>
            <a:r>
              <a:rPr lang="en-US" dirty="0" smtClean="0"/>
              <a:t>Process</a:t>
            </a:r>
          </a:p>
          <a:p>
            <a:r>
              <a:rPr lang="en-US" dirty="0" smtClean="0"/>
              <a:t>Improvement</a:t>
            </a:r>
          </a:p>
          <a:p>
            <a:r>
              <a:rPr lang="en-US" dirty="0" smtClean="0"/>
              <a:t>Machine</a:t>
            </a:r>
          </a:p>
          <a:p>
            <a:r>
              <a:rPr lang="en-US" dirty="0" smtClean="0"/>
              <a:t>Item of manufacture</a:t>
            </a:r>
          </a:p>
          <a:p>
            <a:r>
              <a:rPr lang="en-US" dirty="0" smtClean="0"/>
              <a:t>Utility</a:t>
            </a:r>
          </a:p>
          <a:p>
            <a:pPr lvl="1"/>
            <a:r>
              <a:rPr lang="en-US" dirty="0" smtClean="0"/>
              <a:t>Chemical</a:t>
            </a:r>
          </a:p>
          <a:p>
            <a:pPr lvl="1"/>
            <a:r>
              <a:rPr lang="en-US" dirty="0" smtClean="0"/>
              <a:t>Electrical</a:t>
            </a:r>
          </a:p>
          <a:p>
            <a:pPr lvl="1"/>
            <a:r>
              <a:rPr lang="en-US" dirty="0" smtClean="0"/>
              <a:t>Mechanical</a:t>
            </a:r>
          </a:p>
          <a:p>
            <a:r>
              <a:rPr lang="en-US" dirty="0" smtClean="0"/>
              <a:t>Plant</a:t>
            </a:r>
          </a:p>
          <a:p>
            <a:r>
              <a:rPr lang="en-US" dirty="0" smtClean="0"/>
              <a:t>Design</a:t>
            </a:r>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12</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additive="base">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Arguments in favor and against of patent</a:t>
            </a:r>
            <a:endParaRPr lang="en-US"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dirty="0" smtClean="0">
                <a:solidFill>
                  <a:srgbClr val="00B050"/>
                </a:solidFill>
              </a:rPr>
              <a:t>Arguments in favor</a:t>
            </a:r>
          </a:p>
          <a:p>
            <a:pPr>
              <a:buFont typeface="Wingdings" panose="05000000000000000000" pitchFamily="2" charset="2"/>
              <a:buChar char="ü"/>
            </a:pPr>
            <a:r>
              <a:rPr lang="en-US" dirty="0" smtClean="0"/>
              <a:t>To attract investment upon R and D.</a:t>
            </a:r>
          </a:p>
          <a:p>
            <a:pPr>
              <a:buFont typeface="Wingdings" panose="05000000000000000000" pitchFamily="2" charset="2"/>
              <a:buChar char="ü"/>
            </a:pPr>
            <a:r>
              <a:rPr lang="en-US" dirty="0" smtClean="0"/>
              <a:t>Essential incentive to invent or to innovate.</a:t>
            </a:r>
          </a:p>
          <a:p>
            <a:pPr>
              <a:buFont typeface="Wingdings" panose="05000000000000000000" pitchFamily="2" charset="2"/>
              <a:buChar char="ü"/>
            </a:pPr>
            <a:r>
              <a:rPr lang="en-US" dirty="0" smtClean="0"/>
              <a:t>Essential to disclose inventions or innovations.</a:t>
            </a:r>
          </a:p>
          <a:p>
            <a:pPr>
              <a:buFont typeface="Wingdings" panose="05000000000000000000" pitchFamily="2" charset="2"/>
              <a:buChar char="ü"/>
            </a:pPr>
            <a:r>
              <a:rPr lang="en-US" dirty="0" smtClean="0"/>
              <a:t>To develop technology and</a:t>
            </a:r>
          </a:p>
          <a:p>
            <a:pPr>
              <a:buFont typeface="Wingdings" panose="05000000000000000000" pitchFamily="2" charset="2"/>
              <a:buChar char="ü"/>
            </a:pPr>
            <a:r>
              <a:rPr lang="en-US" dirty="0" smtClean="0"/>
              <a:t>To increase quality of the product.</a:t>
            </a:r>
          </a:p>
          <a:p>
            <a:pPr marL="0" indent="0">
              <a:buNone/>
            </a:pPr>
            <a:endParaRPr lang="en-US" dirty="0" smtClean="0"/>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13</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solidFill>
                  <a:srgbClr val="00B050"/>
                </a:solidFill>
              </a:rPr>
              <a:t>Arguments in against:</a:t>
            </a:r>
          </a:p>
          <a:p>
            <a:pPr>
              <a:buFont typeface="Wingdings" panose="05000000000000000000" pitchFamily="2" charset="2"/>
              <a:buChar char="Ø"/>
            </a:pPr>
            <a:r>
              <a:rPr lang="en-US" dirty="0" smtClean="0"/>
              <a:t>Limited use: Poor firms may not be able to purchase.</a:t>
            </a:r>
          </a:p>
          <a:p>
            <a:pPr>
              <a:buFont typeface="Wingdings" panose="05000000000000000000" pitchFamily="2" charset="2"/>
              <a:buChar char="Ø"/>
            </a:pPr>
            <a:r>
              <a:rPr lang="en-US" dirty="0" smtClean="0"/>
              <a:t>Ineffectiveness: Firms try to imitate but cost of imitation also becomes very high.</a:t>
            </a:r>
          </a:p>
          <a:p>
            <a:pPr>
              <a:buFont typeface="Wingdings" panose="05000000000000000000" pitchFamily="2" charset="2"/>
              <a:buChar char="Ø"/>
            </a:pPr>
            <a:r>
              <a:rPr lang="en-US" dirty="0" smtClean="0"/>
              <a:t>Chance of misuse: patent system may be used to raise price level and the system may create the situation of monopoly and the patent right may be used to control production.</a:t>
            </a:r>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14</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r>
              <a:rPr lang="en-US" sz="9600" dirty="0" smtClean="0">
                <a:solidFill>
                  <a:srgbClr val="FF0000"/>
                </a:solidFill>
              </a:rPr>
              <a:t>The End </a:t>
            </a:r>
          </a:p>
          <a:p>
            <a:pPr algn="ctr">
              <a:buNone/>
            </a:pPr>
            <a:r>
              <a:rPr lang="en-US" sz="6600" dirty="0" smtClean="0">
                <a:solidFill>
                  <a:srgbClr val="00B050"/>
                </a:solidFill>
              </a:rPr>
              <a:t>Thank You for your patience.</a:t>
            </a:r>
            <a:endParaRPr lang="en-US" sz="6600" dirty="0">
              <a:solidFill>
                <a:srgbClr val="00B050"/>
              </a:solidFill>
            </a:endParaRPr>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15</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To give incentive for private sector for achievement of socially desirable level of output, government implements various  policies. </a:t>
            </a:r>
          </a:p>
          <a:p>
            <a:pPr marL="0" indent="0">
              <a:buNone/>
            </a:pPr>
            <a:endParaRPr lang="en-US" dirty="0" smtClean="0"/>
          </a:p>
          <a:p>
            <a:pPr marL="0" indent="0">
              <a:buNone/>
            </a:pPr>
            <a:r>
              <a:rPr lang="en-US" dirty="0" smtClean="0"/>
              <a:t>Those responses are termed as government response to incentive failure</a:t>
            </a:r>
          </a:p>
          <a:p>
            <a:pPr marL="0" indent="0">
              <a:buNone/>
            </a:pPr>
            <a:endParaRPr lang="en-US" dirty="0" smtClean="0"/>
          </a:p>
          <a:p>
            <a:pPr marL="0" indent="0">
              <a:buNone/>
            </a:pPr>
            <a:r>
              <a:rPr lang="en-US" dirty="0" smtClean="0"/>
              <a:t>Mainly government may use following tools to give incentive to </a:t>
            </a:r>
            <a:r>
              <a:rPr lang="en-US" smtClean="0"/>
              <a:t>private sector:</a:t>
            </a:r>
            <a:endParaRPr lang="en-US" dirty="0" smtClean="0"/>
          </a:p>
          <a:p>
            <a:pPr marL="514350" indent="-514350">
              <a:buAutoNum type="arabicPeriod"/>
            </a:pPr>
            <a:r>
              <a:rPr lang="en-US" dirty="0" smtClean="0"/>
              <a:t>Patent</a:t>
            </a:r>
          </a:p>
          <a:p>
            <a:pPr marL="514350" indent="-514350">
              <a:buAutoNum type="arabicPeriod"/>
            </a:pPr>
            <a:r>
              <a:rPr lang="en-US" dirty="0" smtClean="0"/>
              <a:t>Subsidy</a:t>
            </a:r>
          </a:p>
          <a:p>
            <a:pPr marL="514350" indent="-514350">
              <a:buAutoNum type="arabicPeriod"/>
            </a:pPr>
            <a:r>
              <a:rPr lang="en-US" dirty="0" smtClean="0"/>
              <a:t>Operating controls and </a:t>
            </a:r>
          </a:p>
          <a:p>
            <a:pPr marL="514350" indent="-514350">
              <a:buAutoNum type="arabicPeriod"/>
            </a:pPr>
            <a:r>
              <a:rPr lang="en-US" dirty="0" smtClean="0"/>
              <a:t>Regulation of environmental pollution.</a:t>
            </a:r>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2</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1. Patent</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t>In this competitive age firms are unable to be sustained in the market if they don’t increase their competitiveness.</a:t>
            </a:r>
          </a:p>
          <a:p>
            <a:pPr marL="0" indent="0">
              <a:buNone/>
            </a:pPr>
            <a:r>
              <a:rPr lang="en-US" dirty="0" smtClean="0"/>
              <a:t>Competitiveness generally refers to high quality product with less cost as well as less price.</a:t>
            </a:r>
          </a:p>
          <a:p>
            <a:pPr marL="0" indent="0">
              <a:buNone/>
            </a:pPr>
            <a:endParaRPr lang="en-US" dirty="0" smtClean="0"/>
          </a:p>
          <a:p>
            <a:pPr marL="0" indent="0">
              <a:buNone/>
            </a:pPr>
            <a:r>
              <a:rPr lang="en-US" dirty="0" smtClean="0"/>
              <a:t>Innovation and invention is crucial to increase competitiveness.</a:t>
            </a:r>
          </a:p>
          <a:p>
            <a:pPr marL="0" indent="0">
              <a:buNone/>
            </a:pPr>
            <a:endParaRPr lang="en-US" dirty="0" smtClean="0"/>
          </a:p>
          <a:p>
            <a:pPr marL="0" indent="0">
              <a:buNone/>
            </a:pPr>
            <a:r>
              <a:rPr lang="en-US" dirty="0" smtClean="0"/>
              <a:t>Through research and development innovation and invention takes place but research and development is so costly and time consuming task and great effort is essential. </a:t>
            </a:r>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3</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Once the innovation or invention is made or new technology or formulae is obtained those can be used by many more people or institutions at same time period. </a:t>
            </a:r>
          </a:p>
          <a:p>
            <a:pPr marL="0" indent="0">
              <a:buNone/>
            </a:pPr>
            <a:endParaRPr lang="en-US" dirty="0" smtClean="0"/>
          </a:p>
          <a:p>
            <a:pPr marL="0" indent="0">
              <a:buNone/>
            </a:pPr>
            <a:r>
              <a:rPr lang="en-US" dirty="0" smtClean="0"/>
              <a:t>Research and Development(R and D) is positive externality for society and it is to be encouraged. </a:t>
            </a:r>
          </a:p>
          <a:p>
            <a:pPr marL="0" indent="0">
              <a:buNone/>
            </a:pPr>
            <a:endParaRPr lang="en-US" dirty="0" smtClean="0"/>
          </a:p>
          <a:p>
            <a:pPr marL="0" indent="0">
              <a:buNone/>
            </a:pPr>
            <a:endParaRPr lang="en-US" dirty="0" smtClean="0"/>
          </a:p>
          <a:p>
            <a:pPr marL="0" indent="0">
              <a:buNone/>
            </a:pPr>
            <a:r>
              <a:rPr lang="en-US" dirty="0" smtClean="0"/>
              <a:t>Government is responsible to encourage R and D.</a:t>
            </a:r>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4</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latin typeface="Arial" panose="020B0604020202020204" pitchFamily="34" charset="0"/>
              </a:rPr>
              <a:t>United States Constitution Article I, Section 8 says:</a:t>
            </a:r>
            <a:r>
              <a:rPr lang="en-US" i="1" dirty="0" smtClean="0">
                <a:latin typeface="Arial" panose="020B0604020202020204" pitchFamily="34" charset="0"/>
              </a:rPr>
              <a:t/>
            </a:r>
            <a:br>
              <a:rPr lang="en-US" i="1" dirty="0" smtClean="0">
                <a:latin typeface="Arial" panose="020B0604020202020204" pitchFamily="34" charset="0"/>
              </a:rPr>
            </a:br>
            <a:r>
              <a:rPr lang="en-US" i="1" dirty="0" smtClean="0">
                <a:latin typeface="Arial" panose="020B0604020202020204" pitchFamily="34" charset="0"/>
              </a:rPr>
              <a:t/>
            </a:r>
            <a:br>
              <a:rPr lang="en-US" i="1" dirty="0" smtClean="0">
                <a:latin typeface="Arial" panose="020B0604020202020204" pitchFamily="34" charset="0"/>
              </a:rPr>
            </a:br>
            <a:r>
              <a:rPr lang="en-US" i="1" dirty="0" smtClean="0">
                <a:latin typeface="Arial" panose="020B0604020202020204" pitchFamily="34" charset="0"/>
              </a:rPr>
              <a:t>Congress has the power "To promote the Progress of Science and Useful Arts, by securing for limited Times to Authors and Inventors the exclusive Right to their respective Writings and Discoveries.”</a:t>
            </a:r>
            <a:br>
              <a:rPr lang="en-US" i="1" dirty="0" smtClean="0">
                <a:latin typeface="Arial" panose="020B0604020202020204" pitchFamily="34" charset="0"/>
              </a:rPr>
            </a:br>
            <a:endParaRPr lang="en-US" i="1" dirty="0" smtClean="0">
              <a:latin typeface="Arial" panose="020B0604020202020204" pitchFamily="34" charset="0"/>
            </a:endParaRPr>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5</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What is Patent?</a:t>
            </a:r>
            <a:endParaRPr lang="en-US"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dirty="0" smtClean="0"/>
              <a:t>Patent is;</a:t>
            </a:r>
          </a:p>
          <a:p>
            <a:pPr marL="0" indent="0">
              <a:buNone/>
            </a:pPr>
            <a:r>
              <a:rPr lang="en-US" dirty="0" smtClean="0"/>
              <a:t>legal monopoly right </a:t>
            </a:r>
          </a:p>
          <a:p>
            <a:pPr marL="0" indent="0">
              <a:buNone/>
            </a:pPr>
            <a:r>
              <a:rPr lang="en-US" dirty="0" smtClean="0"/>
              <a:t>granted by government </a:t>
            </a:r>
          </a:p>
          <a:p>
            <a:pPr marL="0" indent="0">
              <a:buNone/>
            </a:pPr>
            <a:r>
              <a:rPr lang="en-US" dirty="0" smtClean="0"/>
              <a:t>for private firms </a:t>
            </a:r>
          </a:p>
          <a:p>
            <a:pPr marL="0" indent="0">
              <a:buNone/>
            </a:pPr>
            <a:r>
              <a:rPr lang="en-US" dirty="0" smtClean="0"/>
              <a:t>to produce, use and sell their product in the market. </a:t>
            </a:r>
          </a:p>
          <a:p>
            <a:pPr marL="0" indent="0">
              <a:buNone/>
            </a:pPr>
            <a:endParaRPr lang="en-US" dirty="0" smtClean="0"/>
          </a:p>
          <a:p>
            <a:pPr marL="0" indent="0">
              <a:buNone/>
            </a:pPr>
            <a:endParaRPr lang="en-US" dirty="0" smtClean="0"/>
          </a:p>
          <a:p>
            <a:pPr marL="0" indent="0">
              <a:buNone/>
            </a:pPr>
            <a:endParaRPr lang="en-US" dirty="0" smtClean="0"/>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6</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Why patent is given?</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dirty="0" smtClean="0"/>
              <a:t>Patent is given </a:t>
            </a:r>
          </a:p>
          <a:p>
            <a:pPr>
              <a:buFont typeface="Wingdings" panose="05000000000000000000" pitchFamily="2" charset="2"/>
              <a:buChar char="ü"/>
            </a:pPr>
            <a:r>
              <a:rPr lang="en-US" dirty="0" smtClean="0"/>
              <a:t>To encourage R and D. </a:t>
            </a:r>
          </a:p>
          <a:p>
            <a:pPr>
              <a:buNone/>
            </a:pPr>
            <a:r>
              <a:rPr lang="en-US" dirty="0" smtClean="0"/>
              <a:t>from which private sector will be encouraged to invest in R and D, </a:t>
            </a:r>
          </a:p>
          <a:p>
            <a:pPr marL="0" indent="0">
              <a:buNone/>
            </a:pPr>
            <a:r>
              <a:rPr lang="en-US" dirty="0" smtClean="0"/>
              <a:t>New idea, technology and formulae is obtained,</a:t>
            </a:r>
          </a:p>
          <a:p>
            <a:pPr marL="0" indent="0">
              <a:buNone/>
            </a:pPr>
            <a:r>
              <a:rPr lang="en-US" dirty="0" smtClean="0"/>
              <a:t>Society as a whole will be benefitted and</a:t>
            </a:r>
          </a:p>
          <a:p>
            <a:pPr marL="0" indent="0">
              <a:buNone/>
            </a:pPr>
            <a:r>
              <a:rPr lang="en-US" dirty="0" smtClean="0"/>
              <a:t> patent stops others from making, using, selling, importing your invention.</a:t>
            </a:r>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7</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If patent is not given; </a:t>
            </a:r>
          </a:p>
          <a:p>
            <a:pPr marL="0" indent="0">
              <a:buNone/>
            </a:pPr>
            <a:r>
              <a:rPr lang="en-US" dirty="0" smtClean="0"/>
              <a:t>obtained idea or technology or formulae will be used by any one according to own interest and necessity and those become public property.</a:t>
            </a:r>
          </a:p>
          <a:p>
            <a:pPr marL="0" indent="0">
              <a:buNone/>
            </a:pPr>
            <a:r>
              <a:rPr lang="en-US" dirty="0" smtClean="0"/>
              <a:t> which will not be acceptable for the firm which introduces those by making high investment and hard effort.</a:t>
            </a:r>
          </a:p>
          <a:p>
            <a:pPr marL="0" indent="0">
              <a:buNone/>
            </a:pPr>
            <a:r>
              <a:rPr lang="en-US" dirty="0" smtClean="0"/>
              <a:t>From which investment in R and D will be discouraged.</a:t>
            </a:r>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8</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en-US" dirty="0" smtClean="0"/>
              <a:t>In absence of patent laws, firms will make the policy of wait and see and they will copy or imitate others idea which are obtained through hard effort.</a:t>
            </a:r>
          </a:p>
          <a:p>
            <a:pPr marL="0" indent="0">
              <a:buNone/>
            </a:pPr>
            <a:endParaRPr lang="en-US" dirty="0" smtClean="0"/>
          </a:p>
          <a:p>
            <a:pPr marL="0" indent="0">
              <a:buNone/>
            </a:pPr>
            <a:r>
              <a:rPr lang="en-US" dirty="0" smtClean="0"/>
              <a:t>Basically three principal arguments are given to justify the patent laws</a:t>
            </a:r>
          </a:p>
          <a:p>
            <a:pPr marL="0" indent="0">
              <a:buNone/>
            </a:pPr>
            <a:endParaRPr lang="en-US" dirty="0" smtClean="0"/>
          </a:p>
          <a:p>
            <a:pPr marL="514350" indent="-514350">
              <a:buAutoNum type="arabicPeriod"/>
            </a:pPr>
            <a:r>
              <a:rPr lang="en-US" dirty="0" smtClean="0"/>
              <a:t>Patent laws are important incentives to invest  in R and D,</a:t>
            </a:r>
          </a:p>
          <a:p>
            <a:pPr marL="514350" indent="-514350">
              <a:buAutoNum type="arabicPeriod"/>
            </a:pPr>
            <a:r>
              <a:rPr lang="en-US" dirty="0" smtClean="0"/>
              <a:t>Patent laws are necessary incentives to make new invention possible and</a:t>
            </a:r>
          </a:p>
          <a:p>
            <a:pPr marL="514350" indent="-514350">
              <a:buAutoNum type="arabicPeriod"/>
            </a:pPr>
            <a:r>
              <a:rPr lang="en-US" dirty="0" smtClean="0"/>
              <a:t>Patent laws are essential to make earlier dissemination or disclose of obtained idea or technology. </a:t>
            </a:r>
          </a:p>
          <a:p>
            <a:pPr>
              <a:buNone/>
            </a:pPr>
            <a:endParaRPr lang="en-US" dirty="0"/>
          </a:p>
        </p:txBody>
      </p:sp>
      <p:sp>
        <p:nvSpPr>
          <p:cNvPr id="4" name="Footer Placeholder 3"/>
          <p:cNvSpPr>
            <a:spLocks noGrp="1"/>
          </p:cNvSpPr>
          <p:nvPr>
            <p:ph type="ftr" sz="quarter" idx="11"/>
          </p:nvPr>
        </p:nvSpPr>
        <p:spPr/>
        <p:txBody>
          <a:bodyPr/>
          <a:lstStyle/>
          <a:p>
            <a:r>
              <a:rPr lang="en-US" smtClean="0"/>
              <a:t>By N.K. Neupane</a:t>
            </a:r>
            <a:endParaRPr lang="en-US"/>
          </a:p>
        </p:txBody>
      </p:sp>
      <p:sp>
        <p:nvSpPr>
          <p:cNvPr id="5" name="Slide Number Placeholder 4"/>
          <p:cNvSpPr>
            <a:spLocks noGrp="1"/>
          </p:cNvSpPr>
          <p:nvPr>
            <p:ph type="sldNum" sz="quarter" idx="12"/>
          </p:nvPr>
        </p:nvSpPr>
        <p:spPr/>
        <p:txBody>
          <a:bodyPr/>
          <a:lstStyle/>
          <a:p>
            <a:fld id="{E6D27BD5-9F85-4B81-B31B-5E94266A2D0C}" type="slidenum">
              <a:rPr lang="en-US" smtClean="0"/>
              <a:pPr/>
              <a:t>9</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878</Words>
  <Application>Microsoft Office PowerPoint</Application>
  <PresentationFormat>Widescreen</PresentationFormat>
  <Paragraphs>128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Government Response to Incentive Failure</vt:lpstr>
      <vt:lpstr>PowerPoint Presentation</vt:lpstr>
      <vt:lpstr>1. Patent</vt:lpstr>
      <vt:lpstr>PowerPoint Presentation</vt:lpstr>
      <vt:lpstr>PowerPoint Presentation</vt:lpstr>
      <vt:lpstr>What is Patent?</vt:lpstr>
      <vt:lpstr>Why patent is given?</vt:lpstr>
      <vt:lpstr>PowerPoint Presentation</vt:lpstr>
      <vt:lpstr>PowerPoint Presentation</vt:lpstr>
      <vt:lpstr>What are patentable? Are all inventions patentable? </vt:lpstr>
      <vt:lpstr>PowerPoint Presentation</vt:lpstr>
      <vt:lpstr>PowerPoint Presentation</vt:lpstr>
      <vt:lpstr>Arguments in favor and against of patent</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Response to Incentive Failure</dc:title>
  <dc:creator>Kripa</dc:creator>
  <cp:lastModifiedBy>Kripa</cp:lastModifiedBy>
  <cp:revision>24</cp:revision>
  <dcterms:created xsi:type="dcterms:W3CDTF">2013-02-06T13:21:28Z</dcterms:created>
  <dcterms:modified xsi:type="dcterms:W3CDTF">2016-03-03T13:42:26Z</dcterms:modified>
</cp:coreProperties>
</file>