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256" r:id="rId2"/>
    <p:sldId id="257" r:id="rId3"/>
    <p:sldId id="258" r:id="rId4"/>
    <p:sldId id="259" r:id="rId5"/>
    <p:sldId id="261" r:id="rId6"/>
    <p:sldId id="260" r:id="rId7"/>
    <p:sldId id="262" r:id="rId8"/>
    <p:sldId id="263" r:id="rId9"/>
    <p:sldId id="264" r:id="rId10"/>
    <p:sldId id="265" r:id="rId11"/>
    <p:sldId id="266" r:id="rId12"/>
    <p:sldId id="267" r:id="rId13"/>
    <p:sldId id="268" r:id="rId14"/>
    <p:sldId id="271" r:id="rId15"/>
    <p:sldId id="272" r:id="rId16"/>
    <p:sldId id="273" r:id="rId17"/>
    <p:sldId id="269" r:id="rId18"/>
    <p:sldId id="270"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88" autoAdjust="0"/>
    <p:restoredTop sz="94624" autoAdjust="0"/>
  </p:normalViewPr>
  <p:slideViewPr>
    <p:cSldViewPr>
      <p:cViewPr varScale="1">
        <p:scale>
          <a:sx n="69" d="100"/>
          <a:sy n="69" d="100"/>
        </p:scale>
        <p:origin x="-1416" y="-102"/>
      </p:cViewPr>
      <p:guideLst>
        <p:guide orient="horz" pos="2160"/>
        <p:guide pos="2880"/>
      </p:guideLst>
    </p:cSldViewPr>
  </p:slideViewPr>
  <p:outlineViewPr>
    <p:cViewPr>
      <p:scale>
        <a:sx n="33" d="100"/>
        <a:sy n="33" d="100"/>
      </p:scale>
      <p:origin x="0" y="5826"/>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1D8BD707-D9CF-40AE-B4C6-C98DA3205C09}" type="datetimeFigureOut">
              <a:rPr lang="en-US" smtClean="0"/>
              <a:pPr/>
              <a:t>8/8/2014</a:t>
            </a:fld>
            <a:endParaRPr lang="en-US"/>
          </a:p>
        </p:txBody>
      </p:sp>
      <p:sp>
        <p:nvSpPr>
          <p:cNvPr id="17" name="Footer Placeholder 16"/>
          <p:cNvSpPr>
            <a:spLocks noGrp="1"/>
          </p:cNvSpPr>
          <p:nvPr>
            <p:ph type="ftr" sz="quarter" idx="11"/>
          </p:nvPr>
        </p:nvSpPr>
        <p:spPr>
          <a:xfrm>
            <a:off x="5410200" y="4205288"/>
            <a:ext cx="1295400" cy="457200"/>
          </a:xfrm>
        </p:spPr>
        <p:txBody>
          <a:bodyPr/>
          <a:lstStyle/>
          <a:p>
            <a:endParaRPr lang="en-US"/>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fld id="{1D8BD707-D9CF-40AE-B4C6-C98DA3205C09}" type="datetimeFigureOut">
              <a:rPr lang="en-US" smtClean="0"/>
              <a:pPr/>
              <a:t>8/8/2014</a:t>
            </a:fld>
            <a:endParaRPr lang="en-US"/>
          </a:p>
        </p:txBody>
      </p:sp>
      <p:sp>
        <p:nvSpPr>
          <p:cNvPr id="27" name="Slide Number Placeholder 26"/>
          <p:cNvSpPr>
            <a:spLocks noGrp="1"/>
          </p:cNvSpPr>
          <p:nvPr>
            <p:ph type="sldNum" sz="quarter" idx="11"/>
          </p:nvPr>
        </p:nvSpPr>
        <p:spPr/>
        <p:txBody>
          <a:bodyPr rtlCol="0"/>
          <a:lstStyle/>
          <a:p>
            <a:fld id="{B6F15528-21DE-4FAA-801E-634DDDAF4B2B}" type="slidenum">
              <a:rPr lang="en-US" smtClean="0"/>
              <a:pPr/>
              <a:t>‹#›</a:t>
            </a:fld>
            <a:endParaRPr lang="en-US"/>
          </a:p>
        </p:txBody>
      </p:sp>
      <p:sp>
        <p:nvSpPr>
          <p:cNvPr id="28" name="Footer Placeholder 27"/>
          <p:cNvSpPr>
            <a:spLocks noGrp="1"/>
          </p:cNvSpPr>
          <p:nvPr>
            <p:ph type="ftr" sz="quarter" idx="12"/>
          </p:nvPr>
        </p:nvSpPr>
        <p:spPr/>
        <p:txBody>
          <a:bodyPr rtlCol="0"/>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1D8BD707-D9CF-40AE-B4C6-C98DA3205C09}" type="datetimeFigureOut">
              <a:rPr lang="en-US" smtClean="0"/>
              <a:pPr/>
              <a:t>8/8/2014</a:t>
            </a:fld>
            <a:endParaRPr lang="en-US"/>
          </a:p>
        </p:txBody>
      </p:sp>
      <p:sp>
        <p:nvSpPr>
          <p:cNvPr id="4" name="Footer Placeholder 3"/>
          <p:cNvSpPr>
            <a:spLocks noGrp="1"/>
          </p:cNvSpPr>
          <p:nvPr>
            <p:ph type="ftr" sz="quarter" idx="11"/>
          </p:nvPr>
        </p:nvSpPr>
        <p:spPr>
          <a:xfrm>
            <a:off x="5257800" y="612648"/>
            <a:ext cx="1325880" cy="457200"/>
          </a:xfrm>
        </p:spPr>
        <p:txBody>
          <a:bodyPr/>
          <a:lstStyle/>
          <a:p>
            <a:endParaRPr lang="en-US"/>
          </a:p>
        </p:txBody>
      </p:sp>
      <p:sp>
        <p:nvSpPr>
          <p:cNvPr id="5" name="Slide Number Placeholder 4"/>
          <p:cNvSpPr>
            <a:spLocks noGrp="1"/>
          </p:cNvSpPr>
          <p:nvPr>
            <p:ph type="sldNum" sz="quarter" idx="12"/>
          </p:nvPr>
        </p:nvSpPr>
        <p:spPr>
          <a:xfrm>
            <a:off x="8174736" y="2272"/>
            <a:ext cx="762000" cy="365760"/>
          </a:xfrm>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1D8BD707-D9CF-40AE-B4C6-C98DA3205C09}" type="datetimeFigureOut">
              <a:rPr lang="en-US" smtClean="0"/>
              <a:pPr/>
              <a:t>8/8/2014</a:t>
            </a:fld>
            <a:endParaRPr lang="en-US"/>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US"/>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2" descr="http://www.freevector.com/site_media/preview_images/FreeVector-Flower-Scrolls-Graphics.jpg"/>
          <p:cNvPicPr>
            <a:picLocks noChangeAspect="1" noChangeArrowheads="1"/>
          </p:cNvPicPr>
          <p:nvPr/>
        </p:nvPicPr>
        <p:blipFill>
          <a:blip r:embed="rId2"/>
          <a:srcRect/>
          <a:stretch>
            <a:fillRect/>
          </a:stretch>
        </p:blipFill>
        <p:spPr bwMode="auto">
          <a:xfrm>
            <a:off x="0" y="4114800"/>
            <a:ext cx="5248275" cy="2743200"/>
          </a:xfrm>
          <a:prstGeom prst="rect">
            <a:avLst/>
          </a:prstGeom>
          <a:noFill/>
        </p:spPr>
      </p:pic>
      <p:sp>
        <p:nvSpPr>
          <p:cNvPr id="2" name="Title 1"/>
          <p:cNvSpPr>
            <a:spLocks noGrp="1"/>
          </p:cNvSpPr>
          <p:nvPr>
            <p:ph type="ctrTitle"/>
          </p:nvPr>
        </p:nvSpPr>
        <p:spPr>
          <a:xfrm>
            <a:off x="609600" y="1066800"/>
            <a:ext cx="7772400" cy="1470025"/>
          </a:xfrm>
        </p:spPr>
        <p:txBody>
          <a:bodyPr/>
          <a:lstStyle/>
          <a:p>
            <a:pPr algn="ctr"/>
            <a:r>
              <a:rPr lang="en-US" dirty="0" smtClean="0">
                <a:latin typeface="Times New Roman" pitchFamily="18" charset="0"/>
                <a:ea typeface="Batang" pitchFamily="18" charset="-127"/>
                <a:cs typeface="Times New Roman" pitchFamily="18" charset="0"/>
              </a:rPr>
              <a:t>GLOBAL COLLEGE OF MANAGEMENT</a:t>
            </a:r>
            <a:endParaRPr lang="en-US" dirty="0">
              <a:latin typeface="Times New Roman" pitchFamily="18" charset="0"/>
              <a:ea typeface="Batang" pitchFamily="18" charset="-127"/>
              <a:cs typeface="Times New Roman" pitchFamily="18" charset="0"/>
            </a:endParaRPr>
          </a:p>
        </p:txBody>
      </p:sp>
      <p:sp>
        <p:nvSpPr>
          <p:cNvPr id="3" name="Subtitle 2"/>
          <p:cNvSpPr>
            <a:spLocks noGrp="1"/>
          </p:cNvSpPr>
          <p:nvPr>
            <p:ph type="subTitle" idx="1"/>
          </p:nvPr>
        </p:nvSpPr>
        <p:spPr>
          <a:xfrm>
            <a:off x="3962400" y="4800600"/>
            <a:ext cx="4953000" cy="1752600"/>
          </a:xfrm>
        </p:spPr>
        <p:txBody>
          <a:bodyPr>
            <a:normAutofit fontScale="92500" lnSpcReduction="10000"/>
          </a:bodyPr>
          <a:lstStyle/>
          <a:p>
            <a:r>
              <a:rPr lang="en-US" sz="4600" b="1" dirty="0" smtClean="0">
                <a:solidFill>
                  <a:schemeClr val="tx1"/>
                </a:solidFill>
                <a:latin typeface="Times New Roman" pitchFamily="18" charset="0"/>
                <a:cs typeface="Times New Roman" pitchFamily="18" charset="0"/>
              </a:rPr>
              <a:t>Faculty Meeting</a:t>
            </a:r>
          </a:p>
          <a:p>
            <a:pPr algn="r"/>
            <a:r>
              <a:rPr lang="en-US" dirty="0" smtClean="0">
                <a:solidFill>
                  <a:schemeClr val="tx1"/>
                </a:solidFill>
                <a:latin typeface="Times New Roman" pitchFamily="18" charset="0"/>
                <a:cs typeface="Times New Roman" pitchFamily="18" charset="0"/>
              </a:rPr>
              <a:t>Date: 2071-04-23</a:t>
            </a:r>
          </a:p>
          <a:p>
            <a:pPr algn="r"/>
            <a:r>
              <a:rPr lang="en-US" dirty="0" smtClean="0">
                <a:solidFill>
                  <a:schemeClr val="tx1"/>
                </a:solidFill>
                <a:latin typeface="Times New Roman" pitchFamily="18" charset="0"/>
                <a:cs typeface="Times New Roman" pitchFamily="18" charset="0"/>
              </a:rPr>
              <a:t>Venue: Seminar Hall</a:t>
            </a:r>
          </a:p>
          <a:p>
            <a:pPr algn="r"/>
            <a:r>
              <a:rPr lang="en-US" dirty="0" smtClean="0">
                <a:solidFill>
                  <a:schemeClr val="tx1"/>
                </a:solidFill>
                <a:latin typeface="Times New Roman" pitchFamily="18" charset="0"/>
                <a:cs typeface="Times New Roman" pitchFamily="18" charset="0"/>
              </a:rPr>
              <a:t>Time: 3:45 pm</a:t>
            </a:r>
            <a:endParaRPr lang="en-US"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smtClean="0"/>
              <a:t>Compulsory attendance by faculty members</a:t>
            </a:r>
            <a:endParaRPr lang="en-US" dirty="0" smtClean="0"/>
          </a:p>
          <a:p>
            <a:r>
              <a:rPr lang="en-US" b="1" dirty="0" smtClean="0"/>
              <a:t>Class Permission Slip for absent students</a:t>
            </a:r>
            <a:endParaRPr lang="en-US" dirty="0" smtClean="0"/>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smtClean="0"/>
              <a:t>Extra-curricular activities</a:t>
            </a:r>
            <a:endParaRPr lang="en-US" dirty="0" smtClean="0"/>
          </a:p>
          <a:p>
            <a:pPr lvl="1"/>
            <a:r>
              <a:rPr lang="en-US" dirty="0" smtClean="0">
                <a:solidFill>
                  <a:schemeClr val="tx1"/>
                </a:solidFill>
              </a:rPr>
              <a:t>Dance Competition</a:t>
            </a:r>
          </a:p>
          <a:p>
            <a:pPr lvl="1"/>
            <a:r>
              <a:rPr lang="en-US" dirty="0" smtClean="0">
                <a:solidFill>
                  <a:schemeClr val="tx1"/>
                </a:solidFill>
              </a:rPr>
              <a:t>Date: 2071-05-11</a:t>
            </a:r>
          </a:p>
          <a:p>
            <a:pPr lvl="1"/>
            <a:r>
              <a:rPr lang="en-US" dirty="0" smtClean="0">
                <a:solidFill>
                  <a:schemeClr val="tx1"/>
                </a:solidFill>
              </a:rPr>
              <a:t>Venue: </a:t>
            </a:r>
            <a:r>
              <a:rPr lang="en-US" dirty="0" err="1" smtClean="0">
                <a:solidFill>
                  <a:schemeClr val="tx1"/>
                </a:solidFill>
              </a:rPr>
              <a:t>Ananda</a:t>
            </a:r>
            <a:r>
              <a:rPr lang="en-US" dirty="0" smtClean="0">
                <a:solidFill>
                  <a:schemeClr val="tx1"/>
                </a:solidFill>
              </a:rPr>
              <a:t> Events, </a:t>
            </a:r>
            <a:r>
              <a:rPr lang="en-US" dirty="0" err="1" smtClean="0">
                <a:solidFill>
                  <a:schemeClr val="tx1"/>
                </a:solidFill>
              </a:rPr>
              <a:t>Baneshwor</a:t>
            </a:r>
            <a:endParaRPr lang="en-US" dirty="0" smtClean="0">
              <a:solidFill>
                <a:schemeClr val="tx1"/>
              </a:solidFill>
            </a:endParaRPr>
          </a:p>
          <a:p>
            <a:pPr lvl="1"/>
            <a:r>
              <a:rPr lang="en-US" dirty="0" smtClean="0">
                <a:solidFill>
                  <a:schemeClr val="tx1"/>
                </a:solidFill>
              </a:rPr>
              <a:t>Time: 10:00 am onwards</a:t>
            </a:r>
          </a:p>
          <a:p>
            <a:endParaRPr lang="en-US" dirty="0"/>
          </a:p>
        </p:txBody>
      </p:sp>
      <p:pic>
        <p:nvPicPr>
          <p:cNvPr id="4" name="Picture 3" descr="j0435889.jpg"/>
          <p:cNvPicPr>
            <a:picLocks noChangeAspect="1"/>
          </p:cNvPicPr>
          <p:nvPr/>
        </p:nvPicPr>
        <p:blipFill>
          <a:blip r:embed="rId2" cstate="print"/>
          <a:stretch>
            <a:fillRect/>
          </a:stretch>
        </p:blipFill>
        <p:spPr>
          <a:xfrm>
            <a:off x="0" y="4648200"/>
            <a:ext cx="3810000" cy="2209800"/>
          </a:xfrm>
          <a:prstGeom prst="rect">
            <a:avLst/>
          </a:prstGeo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j0435889.jpg"/>
          <p:cNvPicPr>
            <a:picLocks noChangeAspect="1"/>
          </p:cNvPicPr>
          <p:nvPr/>
        </p:nvPicPr>
        <p:blipFill>
          <a:blip r:embed="rId2" cstate="print"/>
          <a:stretch>
            <a:fillRect/>
          </a:stretch>
        </p:blipFill>
        <p:spPr>
          <a:xfrm>
            <a:off x="0" y="4648200"/>
            <a:ext cx="3810000" cy="2209800"/>
          </a:xfrm>
          <a:prstGeom prst="rect">
            <a:avLst/>
          </a:prstGeom>
        </p:spPr>
      </p:pic>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Basketball Competition: </a:t>
            </a:r>
          </a:p>
          <a:p>
            <a:pPr>
              <a:buNone/>
            </a:pPr>
            <a:r>
              <a:rPr lang="en-US" dirty="0" smtClean="0"/>
              <a:t>		Date: 2071/4/30 to 2071/5/20</a:t>
            </a:r>
          </a:p>
          <a:p>
            <a:r>
              <a:rPr lang="en-US" dirty="0" smtClean="0"/>
              <a:t>GCM Sparks unveiling</a:t>
            </a:r>
          </a:p>
          <a:p>
            <a:pPr lvl="0"/>
            <a:r>
              <a:rPr lang="en-US" dirty="0" smtClean="0"/>
              <a:t>Publication date: 2071-06-05</a:t>
            </a:r>
          </a:p>
          <a:p>
            <a:pPr lvl="0"/>
            <a:r>
              <a:rPr lang="en-US" dirty="0" smtClean="0"/>
              <a:t>Request for articles</a:t>
            </a:r>
          </a:p>
          <a:p>
            <a:r>
              <a:rPr lang="en-US" dirty="0" smtClean="0"/>
              <a:t>Library visit for Class XI: </a:t>
            </a:r>
          </a:p>
          <a:p>
            <a:pPr>
              <a:buNone/>
            </a:pPr>
            <a:r>
              <a:rPr lang="en-US" dirty="0" smtClean="0"/>
              <a:t>		2071-04-27 to 2071-04-30</a:t>
            </a:r>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smtClean="0"/>
              <a:t>Introduction of Class Teacher</a:t>
            </a:r>
            <a:endParaRPr lang="en-US" dirty="0" smtClean="0"/>
          </a:p>
          <a:p>
            <a:pPr lvl="1"/>
            <a:r>
              <a:rPr lang="en-US" dirty="0" smtClean="0">
                <a:solidFill>
                  <a:schemeClr val="tx1"/>
                </a:solidFill>
              </a:rPr>
              <a:t>Concept</a:t>
            </a:r>
          </a:p>
          <a:p>
            <a:pPr lvl="1"/>
            <a:r>
              <a:rPr lang="en-US" dirty="0" smtClean="0">
                <a:solidFill>
                  <a:schemeClr val="tx1"/>
                </a:solidFill>
              </a:rPr>
              <a:t>Roles and Reports</a:t>
            </a:r>
          </a:p>
          <a:p>
            <a:endParaRPr lang="en-US" dirty="0"/>
          </a:p>
        </p:txBody>
      </p:sp>
      <p:pic>
        <p:nvPicPr>
          <p:cNvPr id="4" name="Picture 3" descr="j0435889.jpg"/>
          <p:cNvPicPr>
            <a:picLocks noChangeAspect="1"/>
          </p:cNvPicPr>
          <p:nvPr/>
        </p:nvPicPr>
        <p:blipFill>
          <a:blip r:embed="rId2" cstate="print"/>
          <a:stretch>
            <a:fillRect/>
          </a:stretch>
        </p:blipFill>
        <p:spPr>
          <a:xfrm>
            <a:off x="0" y="4648200"/>
            <a:ext cx="3810000" cy="2209800"/>
          </a:xfrm>
          <a:prstGeom prst="rect">
            <a:avLst/>
          </a:prstGeom>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j0435889.jpg"/>
          <p:cNvPicPr>
            <a:picLocks noChangeAspect="1"/>
          </p:cNvPicPr>
          <p:nvPr/>
        </p:nvPicPr>
        <p:blipFill>
          <a:blip r:embed="rId2" cstate="print"/>
          <a:stretch>
            <a:fillRect/>
          </a:stretch>
        </p:blipFill>
        <p:spPr>
          <a:xfrm>
            <a:off x="0" y="4648200"/>
            <a:ext cx="3810000" cy="2209800"/>
          </a:xfrm>
          <a:prstGeom prst="rect">
            <a:avLst/>
          </a:prstGeom>
        </p:spPr>
      </p:pic>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HODs lead their own specific subject for all curricular matters, policy making, teaching methods, text books, CCAs, subject related problems, faculty and student evaluation, subject specific problems and dealing with parents/ guardians. </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j0435889.jpg"/>
          <p:cNvPicPr>
            <a:picLocks noChangeAspect="1"/>
          </p:cNvPicPr>
          <p:nvPr/>
        </p:nvPicPr>
        <p:blipFill>
          <a:blip r:embed="rId2" cstate="print"/>
          <a:stretch>
            <a:fillRect/>
          </a:stretch>
        </p:blipFill>
        <p:spPr>
          <a:xfrm>
            <a:off x="0" y="4648200"/>
            <a:ext cx="3810000" cy="2209800"/>
          </a:xfrm>
          <a:prstGeom prst="rect">
            <a:avLst/>
          </a:prstGeom>
        </p:spPr>
      </p:pic>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Class teachers lead their own specific class (section) for attendance control, HW &amp; CW control, specific problems of individual student, group problems, problematic students, weak students, course progress, ECA and CCA of the class and result dealing with guardian/parents. </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descr="j0435889.jpg"/>
          <p:cNvPicPr>
            <a:picLocks noChangeAspect="1"/>
          </p:cNvPicPr>
          <p:nvPr/>
        </p:nvPicPr>
        <p:blipFill>
          <a:blip r:embed="rId2" cstate="print"/>
          <a:stretch>
            <a:fillRect/>
          </a:stretch>
        </p:blipFill>
        <p:spPr>
          <a:xfrm>
            <a:off x="0" y="4648200"/>
            <a:ext cx="3810000" cy="2209800"/>
          </a:xfrm>
          <a:prstGeom prst="rect">
            <a:avLst/>
          </a:prstGeom>
        </p:spPr>
      </p:pic>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457200" y="1752600"/>
            <a:ext cx="8229600" cy="4325112"/>
          </a:xfrm>
        </p:spPr>
        <p:txBody>
          <a:bodyPr/>
          <a:lstStyle/>
          <a:p>
            <a:pPr algn="ctr">
              <a:buNone/>
            </a:pPr>
            <a:r>
              <a:rPr lang="en-US" dirty="0" smtClean="0"/>
              <a:t>Control Matrix</a:t>
            </a:r>
          </a:p>
          <a:p>
            <a:pPr algn="ctr">
              <a:buNone/>
            </a:pPr>
            <a:r>
              <a:rPr lang="en-US" sz="2000" dirty="0" smtClean="0"/>
              <a:t>Class Teachers</a:t>
            </a:r>
            <a:endParaRPr lang="en-US" sz="2000" dirty="0"/>
          </a:p>
        </p:txBody>
      </p:sp>
      <p:graphicFrame>
        <p:nvGraphicFramePr>
          <p:cNvPr id="4" name="Table 3"/>
          <p:cNvGraphicFramePr>
            <a:graphicFrameLocks noGrp="1"/>
          </p:cNvGraphicFramePr>
          <p:nvPr/>
        </p:nvGraphicFramePr>
        <p:xfrm>
          <a:off x="1524000" y="2971800"/>
          <a:ext cx="6183630" cy="2966720"/>
        </p:xfrm>
        <a:graphic>
          <a:graphicData uri="http://schemas.openxmlformats.org/drawingml/2006/table">
            <a:tbl>
              <a:tblPr firstRow="1" bandRow="1">
                <a:tableStyleId>{5C22544A-7EE6-4342-B048-85BDC9FD1C3A}</a:tableStyleId>
              </a:tblPr>
              <a:tblGrid>
                <a:gridCol w="1306830"/>
                <a:gridCol w="1219200"/>
                <a:gridCol w="1219200"/>
                <a:gridCol w="1219200"/>
                <a:gridCol w="1219200"/>
              </a:tblGrid>
              <a:tr h="370840">
                <a:tc>
                  <a:txBody>
                    <a:bodyPr/>
                    <a:lstStyle/>
                    <a:p>
                      <a:endParaRPr lang="en-US" dirty="0"/>
                    </a:p>
                  </a:txBody>
                  <a:tcPr/>
                </a:tc>
                <a:tc gridSpan="4">
                  <a:txBody>
                    <a:bodyPr/>
                    <a:lstStyle/>
                    <a:p>
                      <a:pPr algn="ctr"/>
                      <a:r>
                        <a:rPr lang="en-US" dirty="0" smtClean="0"/>
                        <a:t>Classes</a:t>
                      </a:r>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r>
              <a:tr h="370840">
                <a:tc>
                  <a:txBody>
                    <a:bodyPr/>
                    <a:lstStyle/>
                    <a:p>
                      <a:r>
                        <a:rPr lang="en-US" dirty="0" smtClean="0"/>
                        <a:t>Subjects</a:t>
                      </a:r>
                      <a:endParaRPr lang="en-US" dirty="0"/>
                    </a:p>
                  </a:txBody>
                  <a:tcPr/>
                </a:tc>
                <a:tc>
                  <a:txBody>
                    <a:bodyPr/>
                    <a:lstStyle/>
                    <a:p>
                      <a:r>
                        <a:rPr lang="en-US" dirty="0" smtClean="0"/>
                        <a:t>A</a:t>
                      </a:r>
                      <a:endParaRPr lang="en-US" dirty="0"/>
                    </a:p>
                  </a:txBody>
                  <a:tcPr>
                    <a:solidFill>
                      <a:schemeClr val="tx1">
                        <a:lumMod val="75000"/>
                        <a:lumOff val="25000"/>
                      </a:schemeClr>
                    </a:solidFill>
                  </a:tcPr>
                </a:tc>
                <a:tc>
                  <a:txBody>
                    <a:bodyPr/>
                    <a:lstStyle/>
                    <a:p>
                      <a:r>
                        <a:rPr lang="en-US" dirty="0" smtClean="0"/>
                        <a:t>B</a:t>
                      </a:r>
                      <a:endParaRPr lang="en-US" dirty="0"/>
                    </a:p>
                  </a:txBody>
                  <a:tcPr/>
                </a:tc>
                <a:tc>
                  <a:txBody>
                    <a:bodyPr/>
                    <a:lstStyle/>
                    <a:p>
                      <a:r>
                        <a:rPr lang="en-US" dirty="0" smtClean="0"/>
                        <a:t>C</a:t>
                      </a:r>
                      <a:endParaRPr lang="en-US" dirty="0"/>
                    </a:p>
                  </a:txBody>
                  <a:tcPr/>
                </a:tc>
                <a:tc>
                  <a:txBody>
                    <a:bodyPr/>
                    <a:lstStyle/>
                    <a:p>
                      <a:r>
                        <a:rPr lang="en-US" dirty="0" smtClean="0"/>
                        <a:t>………. n</a:t>
                      </a:r>
                      <a:endParaRPr lang="en-US" dirty="0"/>
                    </a:p>
                  </a:txBody>
                  <a:tcPr/>
                </a:tc>
              </a:tr>
              <a:tr h="370840">
                <a:tc>
                  <a:txBody>
                    <a:bodyPr/>
                    <a:lstStyle/>
                    <a:p>
                      <a:r>
                        <a:rPr lang="en-US" dirty="0" smtClean="0"/>
                        <a:t>Acc</a:t>
                      </a:r>
                    </a:p>
                  </a:txBody>
                  <a:tcPr>
                    <a:solidFill>
                      <a:schemeClr val="accent4">
                        <a:lumMod val="50000"/>
                      </a:schemeClr>
                    </a:solidFill>
                  </a:tcPr>
                </a:tc>
                <a:tc>
                  <a:txBody>
                    <a:bodyPr/>
                    <a:lstStyle/>
                    <a:p>
                      <a:endParaRPr lang="en-US" dirty="0"/>
                    </a:p>
                  </a:txBody>
                  <a:tcPr>
                    <a:solidFill>
                      <a:schemeClr val="accent4">
                        <a:lumMod val="50000"/>
                      </a:schemeClr>
                    </a:solidFill>
                  </a:tcPr>
                </a:tc>
                <a:tc>
                  <a:txBody>
                    <a:bodyPr/>
                    <a:lstStyle/>
                    <a:p>
                      <a:endParaRPr lang="en-US" dirty="0"/>
                    </a:p>
                  </a:txBody>
                  <a:tcPr>
                    <a:solidFill>
                      <a:schemeClr val="accent4">
                        <a:lumMod val="50000"/>
                      </a:schemeClr>
                    </a:solidFill>
                  </a:tcPr>
                </a:tc>
                <a:tc>
                  <a:txBody>
                    <a:bodyPr/>
                    <a:lstStyle/>
                    <a:p>
                      <a:endParaRPr lang="en-US" dirty="0"/>
                    </a:p>
                  </a:txBody>
                  <a:tcPr>
                    <a:solidFill>
                      <a:schemeClr val="accent4">
                        <a:lumMod val="50000"/>
                      </a:schemeClr>
                    </a:solidFill>
                  </a:tcPr>
                </a:tc>
                <a:tc>
                  <a:txBody>
                    <a:bodyPr/>
                    <a:lstStyle/>
                    <a:p>
                      <a:endParaRPr lang="en-US" dirty="0"/>
                    </a:p>
                  </a:txBody>
                  <a:tcPr>
                    <a:solidFill>
                      <a:schemeClr val="accent4">
                        <a:lumMod val="50000"/>
                      </a:schemeClr>
                    </a:solidFill>
                  </a:tcPr>
                </a:tc>
              </a:tr>
              <a:tr h="370840">
                <a:tc>
                  <a:txBody>
                    <a:bodyPr/>
                    <a:lstStyle/>
                    <a:p>
                      <a:r>
                        <a:rPr lang="en-US" dirty="0" smtClean="0"/>
                        <a:t>Eng</a:t>
                      </a:r>
                      <a:endParaRPr lang="en-US" dirty="0"/>
                    </a:p>
                  </a:txBody>
                  <a:tcPr/>
                </a:tc>
                <a:tc>
                  <a:txBody>
                    <a:bodyPr/>
                    <a:lstStyle/>
                    <a:p>
                      <a:endParaRPr lang="en-US" dirty="0"/>
                    </a:p>
                  </a:txBody>
                  <a:tcPr>
                    <a:solidFill>
                      <a:schemeClr val="tx1">
                        <a:lumMod val="75000"/>
                        <a:lumOff val="25000"/>
                      </a:schemeClr>
                    </a:solidFill>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r>
                        <a:rPr lang="en-US" dirty="0" err="1" smtClean="0"/>
                        <a:t>Nep</a:t>
                      </a:r>
                      <a:endParaRPr lang="en-US" dirty="0"/>
                    </a:p>
                  </a:txBody>
                  <a:tcPr/>
                </a:tc>
                <a:tc>
                  <a:txBody>
                    <a:bodyPr/>
                    <a:lstStyle/>
                    <a:p>
                      <a:endParaRPr lang="en-US" dirty="0"/>
                    </a:p>
                  </a:txBody>
                  <a:tcPr>
                    <a:solidFill>
                      <a:schemeClr val="tx1">
                        <a:lumMod val="75000"/>
                        <a:lumOff val="25000"/>
                      </a:schemeClr>
                    </a:solidFill>
                  </a:tcPr>
                </a:tc>
                <a:tc>
                  <a:txBody>
                    <a:bodyPr/>
                    <a:lstStyle/>
                    <a:p>
                      <a:endParaRPr lang="en-US" dirty="0"/>
                    </a:p>
                  </a:txBody>
                  <a:tcPr/>
                </a:tc>
                <a:tc>
                  <a:txBody>
                    <a:bodyPr/>
                    <a:lstStyle/>
                    <a:p>
                      <a:endParaRPr lang="en-US"/>
                    </a:p>
                  </a:txBody>
                  <a:tcPr/>
                </a:tc>
                <a:tc>
                  <a:txBody>
                    <a:bodyPr/>
                    <a:lstStyle/>
                    <a:p>
                      <a:endParaRPr lang="en-US"/>
                    </a:p>
                  </a:txBody>
                  <a:tcPr/>
                </a:tc>
              </a:tr>
              <a:tr h="370840">
                <a:tc>
                  <a:txBody>
                    <a:bodyPr/>
                    <a:lstStyle/>
                    <a:p>
                      <a:r>
                        <a:rPr lang="en-US" dirty="0" smtClean="0"/>
                        <a:t>Eco</a:t>
                      </a:r>
                      <a:endParaRPr lang="en-US" dirty="0"/>
                    </a:p>
                  </a:txBody>
                  <a:tcPr/>
                </a:tc>
                <a:tc>
                  <a:txBody>
                    <a:bodyPr/>
                    <a:lstStyle/>
                    <a:p>
                      <a:endParaRPr lang="en-US" dirty="0"/>
                    </a:p>
                  </a:txBody>
                  <a:tcPr>
                    <a:solidFill>
                      <a:schemeClr val="tx1">
                        <a:lumMod val="75000"/>
                        <a:lumOff val="25000"/>
                      </a:schemeClr>
                    </a:solidFill>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r>
                        <a:rPr lang="en-US" dirty="0" smtClean="0"/>
                        <a:t>Optional 1 </a:t>
                      </a:r>
                      <a:endParaRPr lang="en-US" dirty="0"/>
                    </a:p>
                  </a:txBody>
                  <a:tcPr/>
                </a:tc>
                <a:tc>
                  <a:txBody>
                    <a:bodyPr/>
                    <a:lstStyle/>
                    <a:p>
                      <a:endParaRPr lang="en-US" dirty="0"/>
                    </a:p>
                  </a:txBody>
                  <a:tcPr>
                    <a:solidFill>
                      <a:schemeClr val="tx1">
                        <a:lumMod val="75000"/>
                        <a:lumOff val="25000"/>
                      </a:schemeClr>
                    </a:solidFill>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r>
                        <a:rPr lang="en-US" dirty="0" smtClean="0"/>
                        <a:t>Optional 2</a:t>
                      </a:r>
                      <a:endParaRPr lang="en-US" dirty="0"/>
                    </a:p>
                  </a:txBody>
                  <a:tcPr/>
                </a:tc>
                <a:tc>
                  <a:txBody>
                    <a:bodyPr/>
                    <a:lstStyle/>
                    <a:p>
                      <a:endParaRPr lang="en-US" dirty="0"/>
                    </a:p>
                  </a:txBody>
                  <a:tcPr>
                    <a:solidFill>
                      <a:schemeClr val="tx1">
                        <a:lumMod val="75000"/>
                        <a:lumOff val="25000"/>
                      </a:schemeClr>
                    </a:solidFill>
                  </a:tcPr>
                </a:tc>
                <a:tc>
                  <a:txBody>
                    <a:bodyPr/>
                    <a:lstStyle/>
                    <a:p>
                      <a:endParaRPr lang="en-US"/>
                    </a:p>
                  </a:txBody>
                  <a:tcPr/>
                </a:tc>
                <a:tc>
                  <a:txBody>
                    <a:bodyPr/>
                    <a:lstStyle/>
                    <a:p>
                      <a:endParaRPr lang="en-US" dirty="0"/>
                    </a:p>
                  </a:txBody>
                  <a:tcPr/>
                </a:tc>
                <a:tc>
                  <a:txBody>
                    <a:bodyPr/>
                    <a:lstStyle/>
                    <a:p>
                      <a:endParaRPr lang="en-US" dirty="0"/>
                    </a:p>
                  </a:txBody>
                  <a:tcPr/>
                </a:tc>
              </a:tr>
            </a:tbl>
          </a:graphicData>
        </a:graphic>
      </p:graphicFrame>
      <p:sp>
        <p:nvSpPr>
          <p:cNvPr id="5" name="TextBox 4"/>
          <p:cNvSpPr txBox="1"/>
          <p:nvPr/>
        </p:nvSpPr>
        <p:spPr>
          <a:xfrm rot="16200000">
            <a:off x="743636" y="4514165"/>
            <a:ext cx="1015663" cy="369332"/>
          </a:xfrm>
          <a:prstGeom prst="rect">
            <a:avLst/>
          </a:prstGeom>
          <a:noFill/>
        </p:spPr>
        <p:txBody>
          <a:bodyPr vert="vert" wrap="square" rtlCol="0">
            <a:spAutoFit/>
          </a:bodyPr>
          <a:lstStyle/>
          <a:p>
            <a:r>
              <a:rPr lang="en-US" dirty="0" smtClean="0"/>
              <a:t>HOD</a:t>
            </a:r>
            <a:endParaRPr lang="en-US" dirty="0"/>
          </a:p>
        </p:txBody>
      </p:sp>
      <p:cxnSp>
        <p:nvCxnSpPr>
          <p:cNvPr id="7" name="Straight Arrow Connector 6"/>
          <p:cNvCxnSpPr/>
          <p:nvPr/>
        </p:nvCxnSpPr>
        <p:spPr>
          <a:xfrm>
            <a:off x="1371600" y="3803070"/>
            <a:ext cx="3276600"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rot="5400000">
            <a:off x="2018506" y="4305300"/>
            <a:ext cx="2667794" cy="794"/>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b="1" dirty="0" smtClean="0"/>
              <a:t>Introduction of MIS</a:t>
            </a:r>
          </a:p>
          <a:p>
            <a:pPr lvl="1"/>
            <a:r>
              <a:rPr lang="en-US" sz="2400" dirty="0" smtClean="0">
                <a:solidFill>
                  <a:schemeClr val="tx1"/>
                </a:solidFill>
              </a:rPr>
              <a:t>By </a:t>
            </a:r>
            <a:r>
              <a:rPr lang="en-US" sz="2400" dirty="0" err="1" smtClean="0">
                <a:solidFill>
                  <a:schemeClr val="tx1"/>
                </a:solidFill>
              </a:rPr>
              <a:t>Maan</a:t>
            </a:r>
            <a:r>
              <a:rPr lang="en-US" sz="2400" dirty="0" smtClean="0">
                <a:solidFill>
                  <a:schemeClr val="tx1"/>
                </a:solidFill>
              </a:rPr>
              <a:t> </a:t>
            </a:r>
            <a:r>
              <a:rPr lang="en-US" sz="2400" dirty="0" err="1" smtClean="0">
                <a:solidFill>
                  <a:schemeClr val="tx1"/>
                </a:solidFill>
              </a:rPr>
              <a:t>Bhakta</a:t>
            </a:r>
            <a:r>
              <a:rPr lang="en-US" sz="2400" dirty="0" smtClean="0">
                <a:solidFill>
                  <a:schemeClr val="tx1"/>
                </a:solidFill>
              </a:rPr>
              <a:t> </a:t>
            </a:r>
            <a:r>
              <a:rPr lang="en-US" sz="2400" dirty="0" err="1" smtClean="0">
                <a:solidFill>
                  <a:schemeClr val="tx1"/>
                </a:solidFill>
              </a:rPr>
              <a:t>Maharjan</a:t>
            </a:r>
            <a:endParaRPr lang="en-US" sz="2400" dirty="0">
              <a:solidFill>
                <a:schemeClr val="tx1"/>
              </a:solidFill>
            </a:endParaRPr>
          </a:p>
        </p:txBody>
      </p:sp>
      <p:pic>
        <p:nvPicPr>
          <p:cNvPr id="4" name="Picture 3" descr="j0435889.jpg"/>
          <p:cNvPicPr>
            <a:picLocks noChangeAspect="1"/>
          </p:cNvPicPr>
          <p:nvPr/>
        </p:nvPicPr>
        <p:blipFill>
          <a:blip r:embed="rId2" cstate="print"/>
          <a:stretch>
            <a:fillRect/>
          </a:stretch>
        </p:blipFill>
        <p:spPr>
          <a:xfrm>
            <a:off x="0" y="4648200"/>
            <a:ext cx="3810000" cy="2209800"/>
          </a:xfrm>
          <a:prstGeom prst="rect">
            <a:avLst/>
          </a:prstGeom>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US" sz="4400" b="1" dirty="0" smtClean="0"/>
              <a:t>Feedback and Suggestions</a:t>
            </a:r>
            <a:endParaRPr lang="en-US" sz="4400" dirty="0"/>
          </a:p>
        </p:txBody>
      </p:sp>
      <p:pic>
        <p:nvPicPr>
          <p:cNvPr id="8" name="Picture 7" descr="j0435889.jpg"/>
          <p:cNvPicPr>
            <a:picLocks noChangeAspect="1"/>
          </p:cNvPicPr>
          <p:nvPr/>
        </p:nvPicPr>
        <p:blipFill>
          <a:blip r:embed="rId2" cstate="print"/>
          <a:stretch>
            <a:fillRect/>
          </a:stretch>
        </p:blipFill>
        <p:spPr>
          <a:xfrm>
            <a:off x="0" y="4648200"/>
            <a:ext cx="3810000" cy="2209800"/>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smtClean="0"/>
              <a:t>Duty allocation of academic and administrative staffs</a:t>
            </a:r>
            <a:endParaRPr lang="en-US" dirty="0" smtClean="0"/>
          </a:p>
          <a:p>
            <a:pPr lvl="3"/>
            <a:r>
              <a:rPr lang="en-US" dirty="0" smtClean="0"/>
              <a:t>Introduction of new faculty of Business Studies Miss </a:t>
            </a:r>
            <a:r>
              <a:rPr lang="en-US" dirty="0" err="1" smtClean="0"/>
              <a:t>Junu</a:t>
            </a:r>
            <a:r>
              <a:rPr lang="en-US" dirty="0" smtClean="0"/>
              <a:t> </a:t>
            </a:r>
            <a:r>
              <a:rPr lang="en-US" dirty="0" err="1" smtClean="0"/>
              <a:t>Hada</a:t>
            </a:r>
            <a:endParaRPr lang="en-US" dirty="0"/>
          </a:p>
        </p:txBody>
      </p:sp>
      <p:pic>
        <p:nvPicPr>
          <p:cNvPr id="4" name="Picture 3" descr="j0435889.jpg"/>
          <p:cNvPicPr>
            <a:picLocks noChangeAspect="1"/>
          </p:cNvPicPr>
          <p:nvPr/>
        </p:nvPicPr>
        <p:blipFill>
          <a:blip r:embed="rId2" cstate="print"/>
          <a:stretch>
            <a:fillRect/>
          </a:stretch>
        </p:blipFill>
        <p:spPr>
          <a:xfrm>
            <a:off x="0" y="4648200"/>
            <a:ext cx="3810000" cy="2209800"/>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smtClean="0"/>
              <a:t>Effective teaching, continuous improvement, dealing with students and role of college for faculty development</a:t>
            </a:r>
            <a:endParaRPr lang="en-US" dirty="0" smtClean="0"/>
          </a:p>
          <a:p>
            <a:pPr lvl="3"/>
            <a:r>
              <a:rPr lang="en-US" dirty="0" smtClean="0">
                <a:solidFill>
                  <a:schemeClr val="tx1"/>
                </a:solidFill>
              </a:rPr>
              <a:t>By Prof. Dr. </a:t>
            </a:r>
            <a:r>
              <a:rPr lang="en-US" dirty="0" err="1" smtClean="0">
                <a:solidFill>
                  <a:schemeClr val="tx1"/>
                </a:solidFill>
              </a:rPr>
              <a:t>Prem</a:t>
            </a:r>
            <a:r>
              <a:rPr lang="en-US" dirty="0" smtClean="0">
                <a:solidFill>
                  <a:schemeClr val="tx1"/>
                </a:solidFill>
              </a:rPr>
              <a:t> R. Pant, </a:t>
            </a:r>
          </a:p>
          <a:p>
            <a:pPr lvl="3">
              <a:buNone/>
            </a:pPr>
            <a:r>
              <a:rPr lang="en-US" dirty="0" smtClean="0">
                <a:solidFill>
                  <a:schemeClr val="tx1"/>
                </a:solidFill>
              </a:rPr>
              <a:t>Founder Director / Patron of GCM</a:t>
            </a:r>
            <a:endParaRPr lang="en-US" dirty="0">
              <a:solidFill>
                <a:schemeClr val="tx1"/>
              </a:solidFill>
            </a:endParaRPr>
          </a:p>
        </p:txBody>
      </p:sp>
      <p:pic>
        <p:nvPicPr>
          <p:cNvPr id="4" name="Picture 3" descr="j0435889.jpg"/>
          <p:cNvPicPr>
            <a:picLocks noChangeAspect="1"/>
          </p:cNvPicPr>
          <p:nvPr/>
        </p:nvPicPr>
        <p:blipFill>
          <a:blip r:embed="rId2" cstate="print"/>
          <a:stretch>
            <a:fillRect/>
          </a:stretch>
        </p:blipFill>
        <p:spPr>
          <a:xfrm>
            <a:off x="0" y="4648200"/>
            <a:ext cx="3810000" cy="2209800"/>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981200"/>
            <a:ext cx="8229600" cy="4572000"/>
          </a:xfrm>
        </p:spPr>
        <p:txBody>
          <a:bodyPr>
            <a:normAutofit/>
          </a:bodyPr>
          <a:lstStyle/>
          <a:p>
            <a:r>
              <a:rPr lang="en-US" b="1" dirty="0" smtClean="0"/>
              <a:t>Plan for 1st Unit Test Grade XI</a:t>
            </a:r>
            <a:endParaRPr lang="en-US" dirty="0" smtClean="0"/>
          </a:p>
          <a:p>
            <a:pPr lvl="1">
              <a:buNone/>
            </a:pPr>
            <a:r>
              <a:rPr lang="en-US" dirty="0" smtClean="0"/>
              <a:t>- </a:t>
            </a:r>
            <a:r>
              <a:rPr lang="en-US" dirty="0" smtClean="0">
                <a:solidFill>
                  <a:schemeClr val="tx1"/>
                </a:solidFill>
              </a:rPr>
              <a:t>Routine of unit test (2071-05-02 to 2071-05-06)</a:t>
            </a:r>
          </a:p>
          <a:p>
            <a:pPr lvl="1">
              <a:buNone/>
            </a:pPr>
            <a:r>
              <a:rPr lang="en-US" dirty="0" smtClean="0">
                <a:solidFill>
                  <a:schemeClr val="tx1"/>
                </a:solidFill>
              </a:rPr>
              <a:t>- Last date for submission of question for the test: 2071-04-27</a:t>
            </a:r>
          </a:p>
          <a:p>
            <a:pPr lvl="1">
              <a:buFontTx/>
              <a:buChar char="-"/>
            </a:pPr>
            <a:r>
              <a:rPr lang="en-US" dirty="0" smtClean="0">
                <a:solidFill>
                  <a:schemeClr val="tx1"/>
                </a:solidFill>
              </a:rPr>
              <a:t>Last date for submission of </a:t>
            </a:r>
            <a:r>
              <a:rPr lang="en-US" dirty="0" smtClean="0">
                <a:solidFill>
                  <a:schemeClr val="tx1"/>
                </a:solidFill>
              </a:rPr>
              <a:t>examined answers sheet: </a:t>
            </a:r>
            <a:r>
              <a:rPr lang="en-US" dirty="0" smtClean="0">
                <a:solidFill>
                  <a:schemeClr val="tx1"/>
                </a:solidFill>
              </a:rPr>
              <a:t>   </a:t>
            </a:r>
            <a:r>
              <a:rPr lang="en-US" dirty="0" smtClean="0">
                <a:solidFill>
                  <a:schemeClr val="tx1"/>
                </a:solidFill>
              </a:rPr>
              <a:t>2071-05-08</a:t>
            </a:r>
          </a:p>
          <a:p>
            <a:pPr lvl="1">
              <a:buNone/>
            </a:pPr>
            <a:endParaRPr lang="en-US" dirty="0"/>
          </a:p>
        </p:txBody>
      </p:sp>
      <p:pic>
        <p:nvPicPr>
          <p:cNvPr id="4" name="Picture 3" descr="j0435889.jpg"/>
          <p:cNvPicPr>
            <a:picLocks noChangeAspect="1"/>
          </p:cNvPicPr>
          <p:nvPr/>
        </p:nvPicPr>
        <p:blipFill>
          <a:blip r:embed="rId2" cstate="print"/>
          <a:stretch>
            <a:fillRect/>
          </a:stretch>
        </p:blipFill>
        <p:spPr>
          <a:xfrm>
            <a:off x="0" y="4648200"/>
            <a:ext cx="3810000" cy="2209800"/>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j0435889.jpg"/>
          <p:cNvPicPr>
            <a:picLocks noChangeAspect="1"/>
          </p:cNvPicPr>
          <p:nvPr/>
        </p:nvPicPr>
        <p:blipFill>
          <a:blip r:embed="rId2" cstate="print"/>
          <a:stretch>
            <a:fillRect/>
          </a:stretch>
        </p:blipFill>
        <p:spPr>
          <a:xfrm>
            <a:off x="0" y="4648200"/>
            <a:ext cx="3810000" cy="2209800"/>
          </a:xfrm>
          <a:prstGeom prst="rect">
            <a:avLst/>
          </a:prstGeom>
        </p:spPr>
      </p:pic>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lvl="1">
              <a:buNone/>
            </a:pPr>
            <a:r>
              <a:rPr lang="en-US" dirty="0" err="1" smtClean="0">
                <a:solidFill>
                  <a:schemeClr val="tx1"/>
                </a:solidFill>
              </a:rPr>
              <a:t>Contd</a:t>
            </a:r>
            <a:r>
              <a:rPr lang="en-US" dirty="0" smtClean="0">
                <a:solidFill>
                  <a:schemeClr val="tx1"/>
                </a:solidFill>
              </a:rPr>
              <a:t>…</a:t>
            </a:r>
          </a:p>
          <a:p>
            <a:pPr lvl="1">
              <a:buNone/>
            </a:pPr>
            <a:r>
              <a:rPr lang="en-US" dirty="0" smtClean="0">
                <a:solidFill>
                  <a:schemeClr val="tx1"/>
                </a:solidFill>
              </a:rPr>
              <a:t>- Result of the unit test: 2071-05-10 </a:t>
            </a:r>
          </a:p>
          <a:p>
            <a:pPr lvl="1">
              <a:buNone/>
            </a:pPr>
            <a:r>
              <a:rPr lang="en-US" dirty="0" smtClean="0">
                <a:solidFill>
                  <a:schemeClr val="tx1"/>
                </a:solidFill>
              </a:rPr>
              <a:t>- Policy of failed and absent students: Repeat the two set questions of the test twice. </a:t>
            </a:r>
          </a:p>
          <a:p>
            <a:pPr lvl="1">
              <a:buNone/>
            </a:pPr>
            <a:r>
              <a:rPr lang="en-US" dirty="0" smtClean="0">
                <a:solidFill>
                  <a:schemeClr val="tx1"/>
                </a:solidFill>
              </a:rPr>
              <a:t>- Distribution of answers sheets on the day of the result.</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b="1" dirty="0" smtClean="0"/>
              <a:t>Extra Classes for Grade XII</a:t>
            </a:r>
          </a:p>
          <a:p>
            <a:pPr lvl="1"/>
            <a:r>
              <a:rPr lang="en-US" sz="2000" b="1" dirty="0" smtClean="0">
                <a:solidFill>
                  <a:schemeClr val="tx1"/>
                </a:solidFill>
              </a:rPr>
              <a:t>Suggestions about needy students for extra classes.</a:t>
            </a:r>
            <a:endParaRPr lang="en-US" sz="2000" dirty="0">
              <a:solidFill>
                <a:schemeClr val="tx1"/>
              </a:solidFill>
            </a:endParaRPr>
          </a:p>
        </p:txBody>
      </p:sp>
      <p:pic>
        <p:nvPicPr>
          <p:cNvPr id="4" name="Picture 3" descr="j0435889.jpg"/>
          <p:cNvPicPr>
            <a:picLocks noChangeAspect="1"/>
          </p:cNvPicPr>
          <p:nvPr/>
        </p:nvPicPr>
        <p:blipFill>
          <a:blip r:embed="rId2" cstate="print"/>
          <a:stretch>
            <a:fillRect/>
          </a:stretch>
        </p:blipFill>
        <p:spPr>
          <a:xfrm>
            <a:off x="0" y="4648200"/>
            <a:ext cx="3810000" cy="2209800"/>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j0435889.jpg"/>
          <p:cNvPicPr>
            <a:picLocks noChangeAspect="1"/>
          </p:cNvPicPr>
          <p:nvPr/>
        </p:nvPicPr>
        <p:blipFill>
          <a:blip r:embed="rId2" cstate="print"/>
          <a:stretch>
            <a:fillRect/>
          </a:stretch>
        </p:blipFill>
        <p:spPr>
          <a:xfrm>
            <a:off x="0" y="4648200"/>
            <a:ext cx="3810000" cy="2209800"/>
          </a:xfrm>
          <a:prstGeom prst="rect">
            <a:avLst/>
          </a:prstGeom>
        </p:spPr>
      </p:pic>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b="1" dirty="0" smtClean="0"/>
              <a:t>Plan for 1st Term Examination Grade XI and XII</a:t>
            </a:r>
            <a:endParaRPr lang="en-US" dirty="0" smtClean="0"/>
          </a:p>
          <a:p>
            <a:pPr algn="just">
              <a:buNone/>
            </a:pPr>
            <a:r>
              <a:rPr lang="en-US" dirty="0" smtClean="0"/>
              <a:t>	- </a:t>
            </a:r>
            <a:r>
              <a:rPr lang="en-US" sz="2400" dirty="0" smtClean="0"/>
              <a:t>Discussion and distribution of Model Questions and  </a:t>
            </a:r>
          </a:p>
          <a:p>
            <a:pPr algn="just">
              <a:buNone/>
            </a:pPr>
            <a:r>
              <a:rPr lang="en-US" sz="2400" dirty="0" smtClean="0"/>
              <a:t>       Grid for Grade XII and XI</a:t>
            </a:r>
          </a:p>
          <a:p>
            <a:pPr algn="just">
              <a:buNone/>
            </a:pPr>
            <a:r>
              <a:rPr lang="en-US" sz="2400" dirty="0" smtClean="0"/>
              <a:t>	- Two set questions for 1</a:t>
            </a:r>
            <a:r>
              <a:rPr lang="en-US" sz="2400" baseline="30000" dirty="0" smtClean="0"/>
              <a:t>st</a:t>
            </a:r>
            <a:r>
              <a:rPr lang="en-US" sz="2400" dirty="0" smtClean="0"/>
              <a:t> term </a:t>
            </a:r>
          </a:p>
          <a:p>
            <a:pPr algn="just">
              <a:buNone/>
            </a:pPr>
            <a:r>
              <a:rPr lang="en-US" sz="2400" dirty="0" smtClean="0"/>
              <a:t>	- Submission date for questions for 1</a:t>
            </a:r>
            <a:r>
              <a:rPr lang="en-US" sz="2400" baseline="30000" dirty="0" smtClean="0"/>
              <a:t>st</a:t>
            </a:r>
            <a:r>
              <a:rPr lang="en-US" sz="2400" dirty="0" smtClean="0"/>
              <a:t> term: 2071-05-20</a:t>
            </a:r>
          </a:p>
          <a:p>
            <a:pPr algn="just">
              <a:buNone/>
            </a:pPr>
            <a:r>
              <a:rPr lang="en-US" sz="2400" dirty="0" smtClean="0"/>
              <a:t>	- Course confirmation by HOD in 2071-05-20</a:t>
            </a:r>
          </a:p>
          <a:p>
            <a:pPr algn="just">
              <a:buNone/>
            </a:pPr>
            <a:r>
              <a:rPr lang="en-US" sz="2400" dirty="0" smtClean="0"/>
              <a:t>	- Exam invigilation for faculties in the ratio of 2:1</a:t>
            </a:r>
          </a:p>
          <a:p>
            <a:endParaRPr lang="en-US" sz="24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smtClean="0"/>
              <a:t>Result of 1st term examination</a:t>
            </a:r>
            <a:endParaRPr lang="en-US" dirty="0" smtClean="0"/>
          </a:p>
          <a:p>
            <a:pPr>
              <a:buNone/>
            </a:pPr>
            <a:r>
              <a:rPr lang="en-US" sz="2400" dirty="0" smtClean="0"/>
              <a:t>	- Submission of examined answer sheets: 2071-07-10</a:t>
            </a:r>
          </a:p>
          <a:p>
            <a:pPr>
              <a:buNone/>
            </a:pPr>
            <a:r>
              <a:rPr lang="en-US" sz="2400" dirty="0" smtClean="0"/>
              <a:t>	- Result day: 2071-07-22</a:t>
            </a:r>
            <a:endParaRPr lang="en-US" dirty="0" smtClean="0"/>
          </a:p>
          <a:p>
            <a:endParaRPr lang="en-US" dirty="0"/>
          </a:p>
        </p:txBody>
      </p:sp>
      <p:pic>
        <p:nvPicPr>
          <p:cNvPr id="4" name="Picture 3" descr="j0435889.jpg"/>
          <p:cNvPicPr>
            <a:picLocks noChangeAspect="1"/>
          </p:cNvPicPr>
          <p:nvPr/>
        </p:nvPicPr>
        <p:blipFill>
          <a:blip r:embed="rId2" cstate="print"/>
          <a:stretch>
            <a:fillRect/>
          </a:stretch>
        </p:blipFill>
        <p:spPr>
          <a:xfrm>
            <a:off x="0" y="4648200"/>
            <a:ext cx="3810000" cy="2209800"/>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smtClean="0"/>
              <a:t>Plan for presentation of Grade XI and XII</a:t>
            </a:r>
            <a:endParaRPr lang="en-US" dirty="0" smtClean="0"/>
          </a:p>
          <a:p>
            <a:pPr>
              <a:buNone/>
            </a:pPr>
            <a:r>
              <a:rPr lang="en-US" dirty="0" smtClean="0"/>
              <a:t>	- Schedule and timing</a:t>
            </a:r>
          </a:p>
          <a:p>
            <a:endParaRPr lang="en-US" dirty="0"/>
          </a:p>
        </p:txBody>
      </p:sp>
      <p:pic>
        <p:nvPicPr>
          <p:cNvPr id="4" name="Picture 3" descr="j0435889.jpg"/>
          <p:cNvPicPr>
            <a:picLocks noChangeAspect="1"/>
          </p:cNvPicPr>
          <p:nvPr/>
        </p:nvPicPr>
        <p:blipFill>
          <a:blip r:embed="rId2" cstate="print"/>
          <a:stretch>
            <a:fillRect/>
          </a:stretch>
        </p:blipFill>
        <p:spPr>
          <a:xfrm>
            <a:off x="0" y="4648200"/>
            <a:ext cx="3810000" cy="2209800"/>
          </a:xfrm>
          <a:prstGeom prst="rect">
            <a:avLst/>
          </a:prstGeom>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319</TotalTime>
  <Words>340</Words>
  <Application>Microsoft Office PowerPoint</Application>
  <PresentationFormat>On-screen Show (4:3)</PresentationFormat>
  <Paragraphs>69</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Urban</vt:lpstr>
      <vt:lpstr>GLOBAL COLLEGE OF MANAGEMENT</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GLOBAL COLLEGE OF MANAGEMENT</dc:title>
  <dc:creator/>
  <cp:lastModifiedBy>acer</cp:lastModifiedBy>
  <cp:revision>27</cp:revision>
  <dcterms:created xsi:type="dcterms:W3CDTF">2006-08-16T00:00:00Z</dcterms:created>
  <dcterms:modified xsi:type="dcterms:W3CDTF">2014-08-08T08:51:01Z</dcterms:modified>
</cp:coreProperties>
</file>